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3"/>
  </p:notesMasterIdLst>
  <p:sldIdLst>
    <p:sldId id="510" r:id="rId2"/>
    <p:sldId id="511" r:id="rId3"/>
    <p:sldId id="275" r:id="rId4"/>
    <p:sldId id="498" r:id="rId5"/>
    <p:sldId id="503" r:id="rId6"/>
    <p:sldId id="504" r:id="rId7"/>
    <p:sldId id="502" r:id="rId8"/>
    <p:sldId id="501" r:id="rId9"/>
    <p:sldId id="506" r:id="rId10"/>
    <p:sldId id="509" r:id="rId11"/>
    <p:sldId id="277" r:id="rId12"/>
  </p:sldIdLst>
  <p:sldSz cx="12192000" cy="6858000"/>
  <p:notesSz cx="6858000" cy="9144000"/>
  <p:custDataLst>
    <p:tags r:id="rId14"/>
  </p:custDataLst>
  <p:defaultTex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3903">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xkb1.com" initials="x" lastIdx="2" clrIdx="0"/>
  <p:cmAuthor id="2" name="bette" initials="b" lastIdx="1"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BEDE9"/>
    <a:srgbClr val="B9F1A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p:restoredTop sz="94660"/>
  </p:normalViewPr>
  <p:slideViewPr>
    <p:cSldViewPr snapToGrid="0" showGuides="1">
      <p:cViewPr varScale="1">
        <p:scale>
          <a:sx n="84" d="100"/>
          <a:sy n="84" d="100"/>
        </p:scale>
        <p:origin x="60" y="102"/>
      </p:cViewPr>
      <p:guideLst>
        <p:guide orient="horz" pos="2160"/>
        <p:guide pos="3903"/>
      </p:guideLst>
    </p:cSldViewPr>
  </p:slideViewPr>
  <p:notesTextViewPr>
    <p:cViewPr>
      <p:scale>
        <a:sx n="1" d="1"/>
        <a:sy n="1" d="1"/>
      </p:scale>
      <p:origin x="0" y="0"/>
    </p:cViewPr>
  </p:notesTextViewPr>
  <p:sorterViewPr showFormatting="0">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gs" Target="tags/tag1.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4-03-25T08:12:39.213" idx="1">
    <p:pos x="10" y="10"/>
    <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单击此处编辑母版文本样式</a:t>
            </a: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第二级</a:t>
            </a: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第三级</a:t>
            </a: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第四级</a:t>
            </a: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p>
            <a:pPr lvl="0" algn="r" eaLnBrk="1" hangingPunct="1">
              <a:buNone/>
            </a:pPr>
            <a:fld id="{9A0DB2DC-4C9A-4742-B13C-FB6460FD3503}" type="slidenum">
              <a:rPr lang="zh-CN" altLang="en-US" sz="1200" dirty="0"/>
              <a:t>‹#›</a:t>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56"/>
            <a:ext cx="10363200" cy="1470025"/>
          </a:xfrm>
        </p:spPr>
        <p:txBody>
          <a:bodyPr/>
          <a:lstStyle/>
          <a:p>
            <a:r>
              <a:rPr lang="zh-CN" altLang="en-US" noProof="1"/>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noProof="1"/>
              <a:t>单击此处编辑母版副标题样式</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lvl="0" eaLnBrk="1" hangingPunct="1">
              <a:buNone/>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lvl="0" eaLnBrk="1" hangingPunct="1">
              <a:buNone/>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31"/>
            <a:ext cx="10363200" cy="1362075"/>
          </a:xfrm>
        </p:spPr>
        <p:txBody>
          <a:bodyPr anchor="t"/>
          <a:lstStyle>
            <a:lvl1pPr algn="l">
              <a:defRPr sz="4000" b="1" cap="all"/>
            </a:lvl1pPr>
          </a:lstStyle>
          <a:p>
            <a:r>
              <a:rPr lang="zh-CN" altLang="en-US" noProof="1"/>
              <a:t>单击此处编辑母版标题样式</a:t>
            </a:r>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noProof="1"/>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lvl="0" eaLnBrk="1" hangingPunct="1">
              <a:buNone/>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lvl="0" eaLnBrk="1" hangingPunct="1">
              <a:buNone/>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noProof="1"/>
              <a:t>单击此处编辑母版标题样式</a:t>
            </a:r>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619338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p>
        </p:txBody>
      </p:sp>
      <p:sp>
        <p:nvSpPr>
          <p:cNvPr id="6" name="内容占位符 5"/>
          <p:cNvSpPr>
            <a:spLocks noGrp="1"/>
          </p:cNvSpPr>
          <p:nvPr>
            <p:ph sz="quarter" idx="4"/>
          </p:nvPr>
        </p:nvSpPr>
        <p:spPr>
          <a:xfrm>
            <a:off x="619338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日期占位符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mn-ea"/>
              <a:cs typeface="+mn-cs"/>
            </a:endParaRPr>
          </a:p>
        </p:txBody>
      </p:sp>
      <p:sp>
        <p:nvSpPr>
          <p:cNvPr id="8" name="页脚占位符 7"/>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mn-ea"/>
              <a:cs typeface="+mn-cs"/>
            </a:endParaRPr>
          </a:p>
        </p:txBody>
      </p:sp>
      <p:sp>
        <p:nvSpPr>
          <p:cNvPr id="9" name="灯片编号占位符 8"/>
          <p:cNvSpPr>
            <a:spLocks noGrp="1"/>
          </p:cNvSpPr>
          <p:nvPr>
            <p:ph type="sldNum" sz="quarter" idx="12"/>
          </p:nvPr>
        </p:nvSpPr>
        <p:spPr/>
        <p:txBody>
          <a:bodyPr/>
          <a:lstStyle/>
          <a:p>
            <a:pPr lvl="0" eaLnBrk="1" hangingPunct="1">
              <a:buNone/>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mn-ea"/>
              <a:cs typeface="+mn-cs"/>
            </a:endParaRPr>
          </a:p>
        </p:txBody>
      </p:sp>
      <p:sp>
        <p:nvSpPr>
          <p:cNvPr id="4" name="页脚占位符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mn-ea"/>
              <a:cs typeface="+mn-cs"/>
            </a:endParaRPr>
          </a:p>
        </p:txBody>
      </p:sp>
      <p:sp>
        <p:nvSpPr>
          <p:cNvPr id="5" name="灯片编号占位符 4"/>
          <p:cNvSpPr>
            <a:spLocks noGrp="1"/>
          </p:cNvSpPr>
          <p:nvPr>
            <p:ph type="sldNum" sz="quarter" idx="12"/>
          </p:nvPr>
        </p:nvSpPr>
        <p:spPr/>
        <p:txBody>
          <a:bodyPr/>
          <a:lstStyle/>
          <a:p>
            <a:pPr lvl="0" eaLnBrk="1" hangingPunct="1">
              <a:buNone/>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3" y="273050"/>
            <a:ext cx="4011084" cy="1162050"/>
          </a:xfrm>
        </p:spPr>
        <p:txBody>
          <a:bodyPr anchor="b"/>
          <a:lstStyle>
            <a:lvl1pPr algn="l">
              <a:defRPr sz="2000" b="1"/>
            </a:lvl1pPr>
          </a:lstStyle>
          <a:p>
            <a:r>
              <a:rPr lang="zh-CN" altLang="en-US" noProof="1"/>
              <a:t>单击此处编辑母版标题样式</a:t>
            </a:r>
          </a:p>
        </p:txBody>
      </p:sp>
      <p:sp>
        <p:nvSpPr>
          <p:cNvPr id="3" name="内容占位符 2"/>
          <p:cNvSpPr>
            <a:spLocks noGrp="1"/>
          </p:cNvSpPr>
          <p:nvPr>
            <p:ph idx="1"/>
          </p:nvPr>
        </p:nvSpPr>
        <p:spPr>
          <a:xfrm>
            <a:off x="4766733" y="27308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lvl="0" eaLnBrk="1" hangingPunct="1">
              <a:buNone/>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noProof="1"/>
              <a:t>单击此处编辑母版标题样式</a:t>
            </a:r>
          </a:p>
        </p:txBody>
      </p:sp>
      <p:sp>
        <p:nvSpPr>
          <p:cNvPr id="3" name="图片占位符 2"/>
          <p:cNvSpPr>
            <a:spLocks noGrp="1"/>
          </p:cNvSpPr>
          <p:nvPr>
            <p:ph type="pic" idx="1"/>
          </p:nvPr>
        </p:nvSpPr>
        <p:spPr>
          <a:xfrm>
            <a:off x="2389717" y="612775"/>
            <a:ext cx="73152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lvl="0" eaLnBrk="1" hangingPunct="1">
              <a:buNone/>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lvl="0" eaLnBrk="1" hangingPunct="1">
              <a:buNone/>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69"/>
            <a:ext cx="2743200" cy="5851525"/>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609600" y="274669"/>
            <a:ext cx="8026400" cy="5851525"/>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lvl="0" eaLnBrk="1" hangingPunct="1">
              <a:buNone/>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8000" r="-8000"/>
          </a:stretch>
        </a:blip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a:xfrm>
            <a:off x="609600" y="274638"/>
            <a:ext cx="10972800" cy="1143000"/>
          </a:xfrm>
          <a:prstGeom prst="rect">
            <a:avLst/>
          </a:prstGeom>
          <a:noFill/>
          <a:ln w="9525">
            <a:noFill/>
          </a:ln>
        </p:spPr>
        <p:txBody>
          <a:bodyPr anchor="ctr"/>
          <a:lstStyle/>
          <a:p>
            <a:pPr lvl="0"/>
            <a:r>
              <a:rPr lang="zh-CN" altLang="en-US" dirty="0"/>
              <a:t>单击此处编辑母版标题样式</a:t>
            </a:r>
          </a:p>
        </p:txBody>
      </p:sp>
      <p:sp>
        <p:nvSpPr>
          <p:cNvPr id="1027" name="Rectangle 3"/>
          <p:cNvSpPr>
            <a:spLocks noGrp="1"/>
          </p:cNvSpPr>
          <p:nvPr>
            <p:ph type="body"/>
          </p:nvPr>
        </p:nvSpPr>
        <p:spPr>
          <a:xfrm>
            <a:off x="609600" y="1600200"/>
            <a:ext cx="10972800" cy="4525963"/>
          </a:xfrm>
          <a:prstGeom prst="rect">
            <a:avLst/>
          </a:prstGeom>
          <a:noFill/>
          <a:ln w="9525">
            <a:noFill/>
          </a:ln>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88068" name="Rectangle 4"/>
          <p:cNvSpPr>
            <a:spLocks noGrp="1" noChangeArrowheads="1"/>
          </p:cNvSpPr>
          <p:nvPr>
            <p:ph type="dt" sz="half" idx="2"/>
          </p:nvPr>
        </p:nvSpPr>
        <p:spPr bwMode="auto">
          <a:xfrm>
            <a:off x="609600" y="6245225"/>
            <a:ext cx="2844800" cy="476250"/>
          </a:xfrm>
          <a:prstGeom prst="rect">
            <a:avLst/>
          </a:prstGeom>
          <a:noFill/>
          <a:ln w="9525">
            <a:noFill/>
            <a:miter lim="800000"/>
          </a:ln>
          <a:effectLst/>
        </p:spPr>
        <p:txBody>
          <a:bodyPr vert="horz" wrap="square" lIns="91440" tIns="45720" rIns="91440" bIns="45720" numCol="1" anchor="t" anchorCtr="0" compatLnSpc="1"/>
          <a:lstStyle>
            <a:lvl1pPr algn="l" eaLnBrk="1" fontAlgn="auto" hangingPunct="1">
              <a:spcBef>
                <a:spcPts val="0"/>
              </a:spcBef>
              <a:spcAft>
                <a:spcPts val="0"/>
              </a:spcAft>
              <a:buFontTx/>
              <a:buNone/>
              <a:defRPr sz="1400">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mn-ea"/>
              <a:cs typeface="+mn-cs"/>
            </a:endParaRPr>
          </a:p>
        </p:txBody>
      </p:sp>
      <p:sp>
        <p:nvSpPr>
          <p:cNvPr id="88069" name="Rectangle 5"/>
          <p:cNvSpPr>
            <a:spLocks noGrp="1" noChangeArrowheads="1"/>
          </p:cNvSpPr>
          <p:nvPr>
            <p:ph type="ftr" sz="quarter" idx="3"/>
          </p:nvPr>
        </p:nvSpPr>
        <p:spPr bwMode="auto">
          <a:xfrm>
            <a:off x="4165600" y="6245225"/>
            <a:ext cx="3860800" cy="476250"/>
          </a:xfrm>
          <a:prstGeom prst="rect">
            <a:avLst/>
          </a:prstGeom>
          <a:noFill/>
          <a:ln w="9525">
            <a:noFill/>
            <a:miter lim="800000"/>
          </a:ln>
          <a:effectLst/>
        </p:spPr>
        <p:txBody>
          <a:bodyPr vert="horz" wrap="square" lIns="91440" tIns="45720" rIns="91440" bIns="45720" numCol="1" anchor="t" anchorCtr="0" compatLnSpc="1"/>
          <a:lstStyle>
            <a:lvl1pPr eaLnBrk="1" fontAlgn="auto" hangingPunct="1">
              <a:spcBef>
                <a:spcPts val="0"/>
              </a:spcBef>
              <a:spcAft>
                <a:spcPts val="0"/>
              </a:spcAft>
              <a:buFontTx/>
              <a:buNone/>
              <a:defRPr sz="1400">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mn-ea"/>
              <a:cs typeface="+mn-cs"/>
            </a:endParaRPr>
          </a:p>
        </p:txBody>
      </p:sp>
      <p:sp>
        <p:nvSpPr>
          <p:cNvPr id="88070" name="Rectangle 6"/>
          <p:cNvSpPr>
            <a:spLocks noGrp="1" noChangeArrowheads="1"/>
          </p:cNvSpPr>
          <p:nvPr>
            <p:ph type="sldNum" sz="quarter" idx="4"/>
          </p:nvPr>
        </p:nvSpPr>
        <p:spPr bwMode="auto">
          <a:xfrm>
            <a:off x="8737600" y="6245225"/>
            <a:ext cx="2844800" cy="476250"/>
          </a:xfrm>
          <a:prstGeom prst="rect">
            <a:avLst/>
          </a:prstGeom>
          <a:noFill/>
          <a:ln w="9525">
            <a:noFill/>
            <a:miter lim="800000"/>
          </a:ln>
          <a:effectLst/>
        </p:spPr>
        <p:txBody>
          <a:bodyPr vert="horz" wrap="square" lIns="91440" tIns="45720" rIns="91440" bIns="45720" numCol="1" anchor="t" anchorCtr="0" compatLnSpc="1"/>
          <a:lstStyle>
            <a:lvl1pPr algn="r">
              <a:defRPr sz="1400"/>
            </a:lvl1pPr>
          </a:lstStyle>
          <a:p>
            <a:pPr lvl="0" eaLnBrk="1" hangingPunct="1">
              <a:buNone/>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05B815DF-FEE5-8FA3-DBE9-4DC457871AD5}"/>
              </a:ext>
            </a:extLst>
          </p:cNvPr>
          <p:cNvSpPr>
            <a:spLocks noGrp="1"/>
          </p:cNvSpPr>
          <p:nvPr>
            <p:ph type="ctrTitle"/>
          </p:nvPr>
        </p:nvSpPr>
        <p:spPr/>
        <p:txBody>
          <a:bodyPr/>
          <a:lstStyle/>
          <a:p>
            <a:r>
              <a:rPr lang="zh-CN" altLang="en-US" dirty="0">
                <a:solidFill>
                  <a:schemeClr val="tx1">
                    <a:lumMod val="75000"/>
                    <a:lumOff val="25000"/>
                  </a:schemeClr>
                </a:solidFill>
              </a:rPr>
              <a:t>人教版八年级第七单元单元整体设计</a:t>
            </a:r>
            <a:br>
              <a:rPr lang="en-US" altLang="zh-CN" dirty="0">
                <a:solidFill>
                  <a:schemeClr val="tx1">
                    <a:lumMod val="75000"/>
                    <a:lumOff val="25000"/>
                  </a:schemeClr>
                </a:solidFill>
              </a:rPr>
            </a:br>
            <a:r>
              <a:rPr lang="en-US" altLang="zh-CN" dirty="0">
                <a:solidFill>
                  <a:schemeClr val="tx1">
                    <a:lumMod val="75000"/>
                    <a:lumOff val="25000"/>
                  </a:schemeClr>
                </a:solidFill>
              </a:rPr>
              <a:t>Unit 7 What’s the highest mountain</a:t>
            </a:r>
            <a:br>
              <a:rPr lang="en-US" altLang="zh-CN" dirty="0">
                <a:solidFill>
                  <a:schemeClr val="tx1">
                    <a:lumMod val="75000"/>
                    <a:lumOff val="25000"/>
                  </a:schemeClr>
                </a:solidFill>
              </a:rPr>
            </a:br>
            <a:r>
              <a:rPr lang="en-US" altLang="zh-CN" dirty="0">
                <a:solidFill>
                  <a:schemeClr val="tx1">
                    <a:lumMod val="75000"/>
                    <a:lumOff val="25000"/>
                  </a:schemeClr>
                </a:solidFill>
              </a:rPr>
              <a:t>in the world?</a:t>
            </a:r>
            <a:endParaRPr lang="zh-CN" altLang="en-US" dirty="0">
              <a:solidFill>
                <a:schemeClr val="tx1">
                  <a:lumMod val="75000"/>
                  <a:lumOff val="25000"/>
                </a:schemeClr>
              </a:solidFill>
            </a:endParaRPr>
          </a:p>
        </p:txBody>
      </p:sp>
      <p:sp>
        <p:nvSpPr>
          <p:cNvPr id="4" name="副标题 3">
            <a:extLst>
              <a:ext uri="{FF2B5EF4-FFF2-40B4-BE49-F238E27FC236}">
                <a16:creationId xmlns:a16="http://schemas.microsoft.com/office/drawing/2014/main" id="{C0EF0369-134E-20BC-00B3-0B7C0F06BECA}"/>
              </a:ext>
            </a:extLst>
          </p:cNvPr>
          <p:cNvSpPr>
            <a:spLocks noGrp="1"/>
          </p:cNvSpPr>
          <p:nvPr>
            <p:ph type="subTitle" idx="1"/>
          </p:nvPr>
        </p:nvSpPr>
        <p:spPr/>
        <p:txBody>
          <a:bodyPr/>
          <a:lstStyle/>
          <a:p>
            <a:r>
              <a:rPr lang="zh-CN" altLang="en-US" dirty="0"/>
              <a:t>东光三中  陈玉娥</a:t>
            </a:r>
          </a:p>
        </p:txBody>
      </p:sp>
    </p:spTree>
    <p:extLst>
      <p:ext uri="{BB962C8B-B14F-4D97-AF65-F5344CB8AC3E}">
        <p14:creationId xmlns:p14="http://schemas.microsoft.com/office/powerpoint/2010/main" val="2671830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a:extLst>
              <a:ext uri="{FF2B5EF4-FFF2-40B4-BE49-F238E27FC236}">
                <a16:creationId xmlns:a16="http://schemas.microsoft.com/office/drawing/2014/main" id="{0CE2815E-2F00-3FD8-64D3-9D96EEF3F8E0}"/>
              </a:ext>
            </a:extLst>
          </p:cNvPr>
          <p:cNvSpPr/>
          <p:nvPr/>
        </p:nvSpPr>
        <p:spPr bwMode="auto">
          <a:xfrm>
            <a:off x="4926329" y="1954530"/>
            <a:ext cx="2878455" cy="2926080"/>
          </a:xfrm>
          <a:prstGeom prst="ellipse">
            <a:avLst/>
          </a:prstGeom>
          <a:solidFill>
            <a:schemeClr val="accent1"/>
          </a:solidFill>
          <a:ln w="25400" cap="flat" cmpd="sng" algn="ctr">
            <a:solidFill>
              <a:srgbClr val="CCFFFF"/>
            </a:solidFill>
            <a:prstDash val="solid"/>
            <a:round/>
            <a:headEnd type="triangle" w="med" len="med"/>
            <a:tailEnd type="triangle" w="med" len="med"/>
          </a:ln>
        </p:spPr>
        <p:txBody>
          <a:bodyPr vert="horz" wrap="none" lIns="91440" tIns="45720" rIns="91440" bIns="45720" numCol="1" rtlCol="0" anchor="ctr" anchorCtr="0" compatLnSpc="1"/>
          <a:lstStyle/>
          <a:p>
            <a:pPr marL="0" marR="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What’s the highest mountain</a:t>
            </a:r>
            <a:br>
              <a:rPr kumimoji="0" lang="en-US" altLang="zh-CN" sz="20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br>
            <a:r>
              <a:rPr kumimoji="0" lang="en-US" altLang="zh-CN" sz="20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in the world?</a:t>
            </a:r>
            <a:endParaRPr kumimoji="0" lang="zh-CN" altLang="en-US" sz="20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p:txBody>
      </p:sp>
      <p:sp>
        <p:nvSpPr>
          <p:cNvPr id="7" name="箭头: 左右 6">
            <a:extLst>
              <a:ext uri="{FF2B5EF4-FFF2-40B4-BE49-F238E27FC236}">
                <a16:creationId xmlns:a16="http://schemas.microsoft.com/office/drawing/2014/main" id="{91DF179B-E8D6-3893-8F76-89F99DED7D6D}"/>
              </a:ext>
            </a:extLst>
          </p:cNvPr>
          <p:cNvSpPr/>
          <p:nvPr/>
        </p:nvSpPr>
        <p:spPr bwMode="auto">
          <a:xfrm rot="1466492">
            <a:off x="3943350" y="2070433"/>
            <a:ext cx="1216152" cy="484632"/>
          </a:xfrm>
          <a:prstGeom prst="leftRightArrow">
            <a:avLst/>
          </a:prstGeom>
          <a:solidFill>
            <a:schemeClr val="accent1"/>
          </a:solidFill>
          <a:ln w="25400" cap="flat" cmpd="sng" algn="ctr">
            <a:solidFill>
              <a:srgbClr val="CCFFFF"/>
            </a:solidFill>
            <a:prstDash val="solid"/>
            <a:round/>
            <a:headEnd type="triangle" w="med" len="med"/>
            <a:tailEnd type="triangle" w="med" len="med"/>
          </a:ln>
        </p:spPr>
        <p:txBody>
          <a:bodyPr vert="horz" wrap="none" lIns="91440" tIns="45720" rIns="91440" bIns="45720" numCol="1" rtlCol="0" anchor="ctr"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zh-CN" altLang="en-US" sz="20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p:txBody>
      </p:sp>
      <p:sp>
        <p:nvSpPr>
          <p:cNvPr id="11" name="矩形 10">
            <a:extLst>
              <a:ext uri="{FF2B5EF4-FFF2-40B4-BE49-F238E27FC236}">
                <a16:creationId xmlns:a16="http://schemas.microsoft.com/office/drawing/2014/main" id="{7FEE4C39-9E95-CF02-70A6-94B247214EA0}"/>
              </a:ext>
            </a:extLst>
          </p:cNvPr>
          <p:cNvSpPr/>
          <p:nvPr/>
        </p:nvSpPr>
        <p:spPr bwMode="auto">
          <a:xfrm>
            <a:off x="2617470" y="594360"/>
            <a:ext cx="1280111" cy="2011680"/>
          </a:xfrm>
          <a:prstGeom prst="rect">
            <a:avLst/>
          </a:prstGeom>
          <a:solidFill>
            <a:schemeClr val="accent1"/>
          </a:solidFill>
          <a:ln w="25400" cap="flat" cmpd="sng" algn="ctr">
            <a:solidFill>
              <a:srgbClr val="CCFFFF"/>
            </a:solidFill>
            <a:prstDash val="solid"/>
            <a:round/>
            <a:headEnd type="triangle" w="med" len="med"/>
            <a:tailEnd type="triangle" w="med" len="med"/>
          </a:ln>
        </p:spPr>
        <p:txBody>
          <a:bodyPr vert="horz" wrap="none" lIns="91440" tIns="45720" rIns="91440" bIns="45720" numCol="1" rtlCol="0" anchor="ctr" anchorCtr="0" compatLnSpc="1"/>
          <a:lstStyle/>
          <a:p>
            <a:pPr marL="0" marR="0" indent="0" algn="ctr"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听说课时</a:t>
            </a:r>
          </a:p>
        </p:txBody>
      </p:sp>
      <p:sp>
        <p:nvSpPr>
          <p:cNvPr id="13" name="矩形: 圆顶角 12">
            <a:extLst>
              <a:ext uri="{FF2B5EF4-FFF2-40B4-BE49-F238E27FC236}">
                <a16:creationId xmlns:a16="http://schemas.microsoft.com/office/drawing/2014/main" id="{4A14F764-EDD4-9A26-FF26-7E01B488AF71}"/>
              </a:ext>
            </a:extLst>
          </p:cNvPr>
          <p:cNvSpPr/>
          <p:nvPr/>
        </p:nvSpPr>
        <p:spPr bwMode="auto">
          <a:xfrm>
            <a:off x="17957" y="594360"/>
            <a:ext cx="2519503" cy="1360170"/>
          </a:xfrm>
          <a:prstGeom prst="round2SameRect">
            <a:avLst/>
          </a:prstGeom>
          <a:solidFill>
            <a:schemeClr val="accent1"/>
          </a:solidFill>
          <a:ln w="25400" cap="flat" cmpd="sng" algn="ctr">
            <a:solidFill>
              <a:srgbClr val="CCFFFF"/>
            </a:solidFill>
            <a:prstDash val="solid"/>
            <a:round/>
            <a:headEnd type="triangle" w="med" len="med"/>
            <a:tailEnd type="triangle" w="med" len="med"/>
          </a:ln>
        </p:spPr>
        <p:txBody>
          <a:bodyPr vert="horz" wrap="none" lIns="91440" tIns="45720" rIns="91440" bIns="45720" numCol="1" rtlCol="0" anchor="ctr" anchorCtr="0" compatLnSpc="1"/>
          <a:lstStyle/>
          <a:p>
            <a:pPr algn="ctr"/>
            <a:r>
              <a:rPr kumimoji="0" lang="en-US" altLang="zh-CN" sz="20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   </a:t>
            </a:r>
            <a:r>
              <a:rPr kumimoji="0" lang="zh-CN" altLang="en-US" sz="20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听力目标：</a:t>
            </a:r>
            <a:endParaRPr kumimoji="0" lang="en-US" altLang="zh-CN" sz="20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p>
            <a:pPr algn="ctr"/>
            <a:r>
              <a:rPr kumimoji="0" lang="zh-CN" altLang="en-US" sz="20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掌握形容</a:t>
            </a:r>
            <a:r>
              <a:rPr lang="zh-CN" altLang="en-US" sz="2000" dirty="0"/>
              <a:t>词和副词</a:t>
            </a:r>
            <a:endParaRPr kumimoji="0" lang="en-US" altLang="zh-CN" sz="20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p>
            <a:pPr algn="ctr"/>
            <a:r>
              <a:rPr lang="zh-CN" altLang="en-US" sz="2000" dirty="0"/>
              <a:t>的比较级和最高级</a:t>
            </a:r>
            <a:endParaRPr lang="en-US" altLang="zh-CN" sz="2000" dirty="0"/>
          </a:p>
        </p:txBody>
      </p:sp>
      <p:sp>
        <p:nvSpPr>
          <p:cNvPr id="14" name="矩形: 圆顶角 13">
            <a:extLst>
              <a:ext uri="{FF2B5EF4-FFF2-40B4-BE49-F238E27FC236}">
                <a16:creationId xmlns:a16="http://schemas.microsoft.com/office/drawing/2014/main" id="{EAA354CC-BDD3-E5F2-2F77-AE4C81B9B95D}"/>
              </a:ext>
            </a:extLst>
          </p:cNvPr>
          <p:cNvSpPr/>
          <p:nvPr/>
        </p:nvSpPr>
        <p:spPr bwMode="auto">
          <a:xfrm>
            <a:off x="17956" y="2274171"/>
            <a:ext cx="2519503" cy="1360170"/>
          </a:xfrm>
          <a:prstGeom prst="round2SameRect">
            <a:avLst/>
          </a:prstGeom>
          <a:solidFill>
            <a:schemeClr val="accent1"/>
          </a:solidFill>
          <a:ln w="25400" cap="flat" cmpd="sng" algn="ctr">
            <a:solidFill>
              <a:srgbClr val="CCFFFF"/>
            </a:solidFill>
            <a:prstDash val="solid"/>
            <a:round/>
            <a:headEnd type="triangle" w="med" len="med"/>
            <a:tailEnd type="triangle" w="med" len="med"/>
          </a:ln>
        </p:spPr>
        <p:txBody>
          <a:bodyPr vert="horz" wrap="none" lIns="91440" tIns="45720" rIns="91440" bIns="45720" numCol="1" rtlCol="0" anchor="ctr" anchorCtr="0" compatLnSpc="1"/>
          <a:lstStyle/>
          <a:p>
            <a:pPr marL="0" marR="0" indent="0" algn="ctr"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听力策略：</a:t>
            </a:r>
            <a:endParaRPr kumimoji="0" lang="en-US" altLang="zh-CN" sz="20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p>
            <a:pPr marL="0" marR="0" indent="0" algn="ctr" defTabSz="914400" rtl="0" eaLnBrk="1" fontAlgn="base" latinLnBrk="0" hangingPunct="1">
              <a:lnSpc>
                <a:spcPct val="100000"/>
              </a:lnSpc>
              <a:spcBef>
                <a:spcPct val="0"/>
              </a:spcBef>
              <a:spcAft>
                <a:spcPct val="0"/>
              </a:spcAft>
              <a:buClrTx/>
              <a:buSzTx/>
              <a:buFontTx/>
              <a:buNone/>
            </a:pPr>
            <a:r>
              <a:rPr lang="zh-CN" altLang="en-US" sz="2000" dirty="0"/>
              <a:t>在判断信息的基础上</a:t>
            </a:r>
            <a:endParaRPr lang="en-US" altLang="zh-CN" sz="2000" dirty="0"/>
          </a:p>
          <a:p>
            <a:pPr marL="0" marR="0" indent="0" algn="ctr"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争取听准关键词及数字</a:t>
            </a:r>
            <a:endParaRPr kumimoji="0" lang="en-US" altLang="zh-CN" sz="20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p:txBody>
      </p:sp>
      <p:sp>
        <p:nvSpPr>
          <p:cNvPr id="15" name="矩形: 圆顶角 14">
            <a:extLst>
              <a:ext uri="{FF2B5EF4-FFF2-40B4-BE49-F238E27FC236}">
                <a16:creationId xmlns:a16="http://schemas.microsoft.com/office/drawing/2014/main" id="{742F9825-0B2F-F356-CA04-F4CCA0E0686B}"/>
              </a:ext>
            </a:extLst>
          </p:cNvPr>
          <p:cNvSpPr/>
          <p:nvPr/>
        </p:nvSpPr>
        <p:spPr bwMode="auto">
          <a:xfrm>
            <a:off x="180427" y="3760470"/>
            <a:ext cx="2194560" cy="434340"/>
          </a:xfrm>
          <a:prstGeom prst="round2SameRect">
            <a:avLst/>
          </a:prstGeom>
          <a:solidFill>
            <a:schemeClr val="accent1"/>
          </a:solidFill>
          <a:ln w="25400" cap="flat" cmpd="sng" algn="ctr">
            <a:solidFill>
              <a:srgbClr val="CCFFFF"/>
            </a:solidFill>
            <a:prstDash val="solid"/>
            <a:round/>
            <a:headEnd type="triangle" w="med" len="med"/>
            <a:tailEnd type="triangle" w="med" len="med"/>
          </a:ln>
        </p:spPr>
        <p:txBody>
          <a:bodyPr vert="horz" wrap="none" lIns="91440" tIns="45720" rIns="91440" bIns="45720" numCol="1" rtlCol="0" anchor="ctr" anchorCtr="0" compatLnSpc="1"/>
          <a:lstStyle/>
          <a:p>
            <a:pPr marL="0" marR="0" indent="0" algn="ctr"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话题内容：谈论长城</a:t>
            </a:r>
          </a:p>
        </p:txBody>
      </p:sp>
      <p:sp>
        <p:nvSpPr>
          <p:cNvPr id="16" name="箭头: 左右 15">
            <a:extLst>
              <a:ext uri="{FF2B5EF4-FFF2-40B4-BE49-F238E27FC236}">
                <a16:creationId xmlns:a16="http://schemas.microsoft.com/office/drawing/2014/main" id="{6F51A6EA-2453-C8B6-70D8-031C7012C0A0}"/>
              </a:ext>
            </a:extLst>
          </p:cNvPr>
          <p:cNvSpPr/>
          <p:nvPr/>
        </p:nvSpPr>
        <p:spPr bwMode="auto">
          <a:xfrm rot="20662682">
            <a:off x="3886539" y="4539225"/>
            <a:ext cx="1417369" cy="478058"/>
          </a:xfrm>
          <a:prstGeom prst="leftRightArrow">
            <a:avLst/>
          </a:prstGeom>
          <a:solidFill>
            <a:schemeClr val="accent1"/>
          </a:solidFill>
          <a:ln w="25400" cap="flat" cmpd="sng" algn="ctr">
            <a:solidFill>
              <a:srgbClr val="CCFFFF"/>
            </a:solidFill>
            <a:prstDash val="solid"/>
            <a:round/>
            <a:headEnd type="triangle" w="med" len="med"/>
            <a:tailEnd type="triangle" w="med" len="med"/>
          </a:ln>
        </p:spPr>
        <p:txBody>
          <a:bodyPr vert="horz" wrap="none" lIns="91440" tIns="45720" rIns="91440" bIns="45720" numCol="1" rtlCol="0" anchor="ctr"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zh-CN" altLang="en-US" sz="20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7" name="矩形 16">
            <a:extLst>
              <a:ext uri="{FF2B5EF4-FFF2-40B4-BE49-F238E27FC236}">
                <a16:creationId xmlns:a16="http://schemas.microsoft.com/office/drawing/2014/main" id="{BEDB2E7A-2C70-673E-2A00-706F0517AAA3}"/>
              </a:ext>
            </a:extLst>
          </p:cNvPr>
          <p:cNvSpPr/>
          <p:nvPr/>
        </p:nvSpPr>
        <p:spPr bwMode="auto">
          <a:xfrm>
            <a:off x="2617470" y="4880610"/>
            <a:ext cx="1280111" cy="662940"/>
          </a:xfrm>
          <a:prstGeom prst="rect">
            <a:avLst/>
          </a:prstGeom>
          <a:solidFill>
            <a:schemeClr val="accent1"/>
          </a:solidFill>
          <a:ln w="25400" cap="flat" cmpd="sng" algn="ctr">
            <a:solidFill>
              <a:srgbClr val="CCFFFF"/>
            </a:solidFill>
            <a:prstDash val="solid"/>
            <a:round/>
            <a:headEnd type="triangle" w="med" len="med"/>
            <a:tailEnd type="triangle" w="med" len="med"/>
          </a:ln>
        </p:spPr>
        <p:txBody>
          <a:bodyPr vert="horz" wrap="none" lIns="91440" tIns="45720" rIns="91440" bIns="45720" numCol="1" rtlCol="0" anchor="ctr" anchorCtr="0" compatLnSpc="1"/>
          <a:lstStyle/>
          <a:p>
            <a:pPr marL="0" marR="0" indent="0" algn="ctr"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语法课时</a:t>
            </a:r>
            <a:endParaRPr kumimoji="0" lang="en-US" altLang="zh-CN" sz="20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p:txBody>
      </p:sp>
      <p:sp>
        <p:nvSpPr>
          <p:cNvPr id="18" name="矩形: 圆顶角 17">
            <a:extLst>
              <a:ext uri="{FF2B5EF4-FFF2-40B4-BE49-F238E27FC236}">
                <a16:creationId xmlns:a16="http://schemas.microsoft.com/office/drawing/2014/main" id="{B7FE7391-3A0A-1761-416D-C4B15E4E548A}"/>
              </a:ext>
            </a:extLst>
          </p:cNvPr>
          <p:cNvSpPr/>
          <p:nvPr/>
        </p:nvSpPr>
        <p:spPr bwMode="auto">
          <a:xfrm>
            <a:off x="17955" y="4778254"/>
            <a:ext cx="2519503" cy="1543050"/>
          </a:xfrm>
          <a:prstGeom prst="round2SameRect">
            <a:avLst/>
          </a:prstGeom>
          <a:solidFill>
            <a:schemeClr val="accent1"/>
          </a:solidFill>
          <a:ln w="25400" cap="flat" cmpd="sng" algn="ctr">
            <a:solidFill>
              <a:srgbClr val="CCFFFF"/>
            </a:solidFill>
            <a:prstDash val="solid"/>
            <a:round/>
            <a:headEnd type="triangle" w="med" len="med"/>
            <a:tailEnd type="triangle" w="med" len="med"/>
          </a:ln>
        </p:spPr>
        <p:txBody>
          <a:bodyPr vert="horz" wrap="none" lIns="91440" tIns="45720" rIns="91440" bIns="45720" numCol="1" rtlCol="0" anchor="ctr" anchorCtr="0" compatLnSpc="1"/>
          <a:lstStyle/>
          <a:p>
            <a:pPr marL="0" marR="0" indent="0"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1 </a:t>
            </a:r>
            <a:r>
              <a:rPr kumimoji="0" lang="zh-CN" altLang="en-US" sz="20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大数字的表达与读法</a:t>
            </a:r>
            <a:endParaRPr kumimoji="0" lang="en-US" altLang="zh-CN" sz="20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p>
            <a:pPr marL="0" marR="0" indent="0" algn="ctr" defTabSz="914400" rtl="0" eaLnBrk="1" fontAlgn="base" latinLnBrk="0" hangingPunct="1">
              <a:lnSpc>
                <a:spcPct val="100000"/>
              </a:lnSpc>
              <a:spcBef>
                <a:spcPct val="0"/>
              </a:spcBef>
              <a:spcAft>
                <a:spcPct val="0"/>
              </a:spcAft>
              <a:buClrTx/>
              <a:buSzTx/>
              <a:buFontTx/>
              <a:buNone/>
            </a:pPr>
            <a:r>
              <a:rPr lang="en-US" altLang="zh-CN" sz="2000" dirty="0"/>
              <a:t>2 </a:t>
            </a:r>
            <a:r>
              <a:rPr lang="zh-CN" altLang="en-US" sz="2000" dirty="0"/>
              <a:t>形容词与副词的</a:t>
            </a:r>
            <a:endParaRPr lang="en-US" altLang="zh-CN" sz="2000" dirty="0"/>
          </a:p>
          <a:p>
            <a:pPr marL="0" marR="0" indent="0" algn="ctr" defTabSz="914400" rtl="0" eaLnBrk="1" fontAlgn="base" latinLnBrk="0" hangingPunct="1">
              <a:lnSpc>
                <a:spcPct val="100000"/>
              </a:lnSpc>
              <a:spcBef>
                <a:spcPct val="0"/>
              </a:spcBef>
              <a:spcAft>
                <a:spcPct val="0"/>
              </a:spcAft>
              <a:buClrTx/>
              <a:buSzTx/>
              <a:buFontTx/>
              <a:buNone/>
            </a:pPr>
            <a:r>
              <a:rPr lang="zh-CN" altLang="en-US" sz="2000" dirty="0"/>
              <a:t>比较级与最高级</a:t>
            </a:r>
            <a:endParaRPr kumimoji="0" lang="zh-CN" altLang="en-US" sz="20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p:txBody>
      </p:sp>
      <p:cxnSp>
        <p:nvCxnSpPr>
          <p:cNvPr id="20" name="直接箭头连接符 19">
            <a:extLst>
              <a:ext uri="{FF2B5EF4-FFF2-40B4-BE49-F238E27FC236}">
                <a16:creationId xmlns:a16="http://schemas.microsoft.com/office/drawing/2014/main" id="{E6532042-EEDD-924D-16BE-6782D0285A32}"/>
              </a:ext>
            </a:extLst>
          </p:cNvPr>
          <p:cNvCxnSpPr>
            <a:cxnSpLocks/>
          </p:cNvCxnSpPr>
          <p:nvPr/>
        </p:nvCxnSpPr>
        <p:spPr bwMode="auto">
          <a:xfrm flipH="1" flipV="1">
            <a:off x="6849905" y="4831794"/>
            <a:ext cx="579595" cy="162798"/>
          </a:xfrm>
          <a:prstGeom prst="straightConnector1">
            <a:avLst/>
          </a:prstGeom>
          <a:solidFill>
            <a:schemeClr val="accent1"/>
          </a:solidFill>
          <a:ln w="25400" cap="flat" cmpd="sng" algn="ctr">
            <a:solidFill>
              <a:srgbClr val="CCFFFF"/>
            </a:solidFill>
            <a:prstDash val="solid"/>
            <a:round/>
            <a:headEnd type="triangle"/>
            <a:tailEnd type="triangle"/>
          </a:ln>
        </p:spPr>
      </p:cxnSp>
      <p:sp>
        <p:nvSpPr>
          <p:cNvPr id="23" name="矩形: 圆顶角 22">
            <a:extLst>
              <a:ext uri="{FF2B5EF4-FFF2-40B4-BE49-F238E27FC236}">
                <a16:creationId xmlns:a16="http://schemas.microsoft.com/office/drawing/2014/main" id="{E818126E-9B29-A2D5-B356-4620B2C1357F}"/>
              </a:ext>
            </a:extLst>
          </p:cNvPr>
          <p:cNvSpPr/>
          <p:nvPr/>
        </p:nvSpPr>
        <p:spPr bwMode="auto">
          <a:xfrm>
            <a:off x="8370464" y="106608"/>
            <a:ext cx="3734452" cy="6648522"/>
          </a:xfrm>
          <a:prstGeom prst="round2SameRect">
            <a:avLst/>
          </a:prstGeom>
          <a:solidFill>
            <a:schemeClr val="accent1"/>
          </a:solidFill>
          <a:ln w="25400" cap="flat" cmpd="sng" algn="ctr">
            <a:solidFill>
              <a:srgbClr val="CCFFFF"/>
            </a:solidFill>
            <a:prstDash val="solid"/>
            <a:round/>
            <a:headEnd type="triangle" w="med" len="med"/>
            <a:tailEnd type="triangle" w="med" len="med"/>
          </a:ln>
        </p:spPr>
        <p:txBody>
          <a:bodyPr vert="horz" wrap="none" lIns="91440" tIns="45720" rIns="91440" bIns="45720" numCol="1" rtlCol="0" anchor="ctr" anchorCtr="0" compatLnSpc="1"/>
          <a:lstStyle/>
          <a:p>
            <a:pPr marL="0" marR="0" indent="0" algn="ctr"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阅读目标</a:t>
            </a:r>
            <a:r>
              <a:rPr kumimoji="0" lang="en-US" altLang="zh-CN" sz="20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1 </a:t>
            </a:r>
            <a:r>
              <a:rPr kumimoji="0" lang="zh-CN" altLang="en-US" sz="20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：根据内容判断</a:t>
            </a:r>
            <a:endParaRPr kumimoji="0" lang="en-US" altLang="zh-CN" sz="20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p>
            <a:pPr marL="0" marR="0" indent="0" algn="ctr"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每一段的主题</a:t>
            </a:r>
            <a:endParaRPr kumimoji="0" lang="en-US" altLang="zh-CN" sz="20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p>
            <a:pPr marL="0" marR="0" indent="0" algn="ctr" defTabSz="914400" rtl="0" eaLnBrk="1" fontAlgn="base" latinLnBrk="0" hangingPunct="1">
              <a:lnSpc>
                <a:spcPct val="100000"/>
              </a:lnSpc>
              <a:spcBef>
                <a:spcPct val="0"/>
              </a:spcBef>
              <a:spcAft>
                <a:spcPct val="0"/>
              </a:spcAft>
              <a:buClrTx/>
              <a:buSzTx/>
              <a:buFontTx/>
              <a:buNone/>
            </a:pPr>
            <a:r>
              <a:rPr lang="zh-CN" altLang="en-US" sz="2000" dirty="0"/>
              <a:t>阅读目标</a:t>
            </a:r>
            <a:r>
              <a:rPr lang="en-US" altLang="zh-CN" sz="2000" dirty="0"/>
              <a:t>2</a:t>
            </a:r>
            <a:r>
              <a:rPr lang="zh-CN" altLang="en-US" sz="2000" dirty="0"/>
              <a:t>：通过浏览抓住文章的</a:t>
            </a:r>
            <a:endParaRPr lang="en-US" altLang="zh-CN" sz="2000" dirty="0"/>
          </a:p>
          <a:p>
            <a:pPr marL="0" marR="0" indent="0" algn="ctr"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关键信息，正确理解短文</a:t>
            </a:r>
            <a:endParaRPr kumimoji="0" lang="en-US" altLang="zh-CN" sz="20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p>
            <a:pPr marL="0" marR="0" indent="0" algn="ctr" defTabSz="914400" rtl="0" eaLnBrk="1" fontAlgn="base" latinLnBrk="0" hangingPunct="1">
              <a:lnSpc>
                <a:spcPct val="100000"/>
              </a:lnSpc>
              <a:spcBef>
                <a:spcPct val="0"/>
              </a:spcBef>
              <a:spcAft>
                <a:spcPct val="0"/>
              </a:spcAft>
              <a:buClrTx/>
              <a:buSzTx/>
              <a:buFontTx/>
              <a:buNone/>
            </a:pPr>
            <a:r>
              <a:rPr lang="zh-CN" altLang="en-US" sz="2000" dirty="0"/>
              <a:t>阅读策略</a:t>
            </a:r>
            <a:r>
              <a:rPr lang="en-US" altLang="zh-CN" sz="2000" dirty="0"/>
              <a:t>——</a:t>
            </a:r>
            <a:r>
              <a:rPr lang="zh-CN" altLang="en-US" sz="2000" dirty="0"/>
              <a:t>寻读：快速浏览文章</a:t>
            </a:r>
            <a:endParaRPr lang="en-US" altLang="zh-CN" sz="2000" dirty="0"/>
          </a:p>
          <a:p>
            <a:pPr marL="0" marR="0" indent="0" algn="ctr"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内容，寻找具体信息</a:t>
            </a:r>
            <a:endParaRPr kumimoji="0" lang="en-US" altLang="zh-CN" sz="20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p>
            <a:pPr marL="0" marR="0" indent="0" algn="ctr" defTabSz="914400" rtl="0" eaLnBrk="1" fontAlgn="base" latinLnBrk="0" hangingPunct="1">
              <a:lnSpc>
                <a:spcPct val="100000"/>
              </a:lnSpc>
              <a:spcBef>
                <a:spcPct val="0"/>
              </a:spcBef>
              <a:spcAft>
                <a:spcPct val="0"/>
              </a:spcAft>
              <a:buClrTx/>
              <a:buSzTx/>
              <a:buFontTx/>
              <a:buNone/>
            </a:pPr>
            <a:r>
              <a:rPr lang="zh-CN" altLang="en-US" sz="2000" dirty="0"/>
              <a:t>阅读话题</a:t>
            </a:r>
            <a:r>
              <a:rPr lang="en-US" altLang="zh-CN" sz="2000" dirty="0"/>
              <a:t>-</a:t>
            </a:r>
            <a:r>
              <a:rPr lang="zh-CN" altLang="en-US" sz="2000" dirty="0"/>
              <a:t>珠穆朗玛峰</a:t>
            </a:r>
            <a:endParaRPr kumimoji="0" lang="zh-CN" altLang="en-US" sz="20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p:txBody>
      </p:sp>
      <p:sp>
        <p:nvSpPr>
          <p:cNvPr id="26" name="矩形: 圆顶角 25">
            <a:extLst>
              <a:ext uri="{FF2B5EF4-FFF2-40B4-BE49-F238E27FC236}">
                <a16:creationId xmlns:a16="http://schemas.microsoft.com/office/drawing/2014/main" id="{783537B9-8167-2D7E-3A1C-C067B684F346}"/>
              </a:ext>
            </a:extLst>
          </p:cNvPr>
          <p:cNvSpPr/>
          <p:nvPr/>
        </p:nvSpPr>
        <p:spPr bwMode="auto">
          <a:xfrm>
            <a:off x="6925948" y="5097780"/>
            <a:ext cx="1280112" cy="662940"/>
          </a:xfrm>
          <a:prstGeom prst="round2SameRect">
            <a:avLst/>
          </a:prstGeom>
          <a:solidFill>
            <a:schemeClr val="accent1"/>
          </a:solidFill>
          <a:ln w="25400" cap="flat" cmpd="sng" algn="ctr">
            <a:solidFill>
              <a:srgbClr val="CCFFFF"/>
            </a:solidFill>
            <a:prstDash val="solid"/>
            <a:round/>
            <a:headEnd type="triangle" w="med" len="med"/>
            <a:tailEnd type="triangle" w="med" len="med"/>
          </a:ln>
        </p:spPr>
        <p:txBody>
          <a:bodyPr vert="horz" wrap="none" lIns="91440" tIns="45720" rIns="91440" bIns="45720" numCol="1" rtlCol="0" anchor="ctr" anchorCtr="0" compatLnSpc="1"/>
          <a:lstStyle/>
          <a:p>
            <a:pPr marL="0" marR="0" indent="0" algn="ctr"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阅读课时</a:t>
            </a:r>
          </a:p>
        </p:txBody>
      </p:sp>
    </p:spTree>
    <p:extLst>
      <p:ext uri="{BB962C8B-B14F-4D97-AF65-F5344CB8AC3E}">
        <p14:creationId xmlns:p14="http://schemas.microsoft.com/office/powerpoint/2010/main" val="30947012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35" name="Text Box 11"/>
          <p:cNvSpPr txBox="1"/>
          <p:nvPr/>
        </p:nvSpPr>
        <p:spPr>
          <a:xfrm>
            <a:off x="4898390" y="681355"/>
            <a:ext cx="4852035" cy="5865495"/>
          </a:xfrm>
          <a:prstGeom prst="rect">
            <a:avLst/>
          </a:prstGeom>
          <a:noFill/>
          <a:ln w="25400">
            <a:noFill/>
          </a:ln>
        </p:spPr>
        <p:txBody>
          <a:bodyPr wrap="square">
            <a:noAutofit/>
          </a:bodyPr>
          <a:lstStyle/>
          <a:p>
            <a:pPr algn="ctr"/>
            <a:r>
              <a:rPr lang="zh-CN" altLang="en-US" sz="2800" dirty="0">
                <a:ln w="22225">
                  <a:solidFill>
                    <a:schemeClr val="accent2"/>
                  </a:solidFill>
                  <a:prstDash val="solid"/>
                </a:ln>
                <a:solidFill>
                  <a:schemeClr val="accent2">
                    <a:lumMod val="40000"/>
                    <a:lumOff val="60000"/>
                  </a:schemeClr>
                </a:solidFill>
                <a:effectLst/>
                <a:latin typeface="Arial" panose="020B0604020202020204" pitchFamily="34" charset="0"/>
              </a:rPr>
              <a:t>教材分析</a:t>
            </a:r>
          </a:p>
          <a:p>
            <a:pPr algn="ctr"/>
            <a:endParaRPr lang="zh-CN" altLang="en-US" sz="2800" dirty="0">
              <a:ln w="22225">
                <a:solidFill>
                  <a:schemeClr val="accent2"/>
                </a:solidFill>
                <a:prstDash val="solid"/>
              </a:ln>
              <a:solidFill>
                <a:schemeClr val="accent2">
                  <a:lumMod val="40000"/>
                  <a:lumOff val="60000"/>
                </a:schemeClr>
              </a:solidFill>
              <a:effectLst/>
              <a:latin typeface="Arial" panose="020B0604020202020204" pitchFamily="34" charset="0"/>
            </a:endParaRPr>
          </a:p>
          <a:p>
            <a:pPr algn="ctr"/>
            <a:r>
              <a:rPr lang="zh-CN" altLang="en-US" sz="2800" dirty="0">
                <a:ln w="22225">
                  <a:solidFill>
                    <a:schemeClr val="accent2"/>
                  </a:solidFill>
                  <a:prstDash val="solid"/>
                </a:ln>
                <a:solidFill>
                  <a:schemeClr val="accent2">
                    <a:lumMod val="40000"/>
                    <a:lumOff val="60000"/>
                  </a:schemeClr>
                </a:solidFill>
                <a:effectLst/>
                <a:latin typeface="Arial" panose="020B0604020202020204" pitchFamily="34" charset="0"/>
              </a:rPr>
              <a:t>学情分析</a:t>
            </a:r>
          </a:p>
          <a:p>
            <a:pPr algn="ctr"/>
            <a:endParaRPr lang="zh-CN" altLang="en-US" sz="2800" dirty="0">
              <a:ln w="22225">
                <a:solidFill>
                  <a:schemeClr val="accent2"/>
                </a:solidFill>
                <a:prstDash val="solid"/>
              </a:ln>
              <a:solidFill>
                <a:schemeClr val="accent2">
                  <a:lumMod val="40000"/>
                  <a:lumOff val="60000"/>
                </a:schemeClr>
              </a:solidFill>
              <a:effectLst/>
              <a:latin typeface="Arial" panose="020B0604020202020204" pitchFamily="34" charset="0"/>
            </a:endParaRPr>
          </a:p>
          <a:p>
            <a:pPr algn="ctr"/>
            <a:r>
              <a:rPr lang="zh-CN" altLang="en-US" sz="2800" dirty="0">
                <a:ln w="22225">
                  <a:solidFill>
                    <a:schemeClr val="accent2"/>
                  </a:solidFill>
                  <a:prstDash val="solid"/>
                </a:ln>
                <a:solidFill>
                  <a:schemeClr val="accent2">
                    <a:lumMod val="40000"/>
                    <a:lumOff val="60000"/>
                  </a:schemeClr>
                </a:solidFill>
                <a:effectLst/>
                <a:latin typeface="Arial" panose="020B0604020202020204" pitchFamily="34" charset="0"/>
              </a:rPr>
              <a:t>教学目标</a:t>
            </a:r>
          </a:p>
          <a:p>
            <a:pPr algn="ctr"/>
            <a:endParaRPr lang="zh-CN" altLang="en-US" sz="2800" dirty="0">
              <a:ln w="22225">
                <a:solidFill>
                  <a:schemeClr val="accent2"/>
                </a:solidFill>
                <a:prstDash val="solid"/>
              </a:ln>
              <a:solidFill>
                <a:schemeClr val="accent2">
                  <a:lumMod val="40000"/>
                  <a:lumOff val="60000"/>
                </a:schemeClr>
              </a:solidFill>
              <a:effectLst/>
              <a:latin typeface="Arial" panose="020B0604020202020204" pitchFamily="34" charset="0"/>
            </a:endParaRPr>
          </a:p>
          <a:p>
            <a:pPr algn="ctr"/>
            <a:r>
              <a:rPr lang="zh-CN" altLang="en-US" sz="2800" dirty="0">
                <a:ln w="22225">
                  <a:solidFill>
                    <a:schemeClr val="accent2"/>
                  </a:solidFill>
                  <a:prstDash val="solid"/>
                </a:ln>
                <a:solidFill>
                  <a:schemeClr val="accent2">
                    <a:lumMod val="40000"/>
                    <a:lumOff val="60000"/>
                  </a:schemeClr>
                </a:solidFill>
                <a:effectLst/>
                <a:latin typeface="Arial" panose="020B0604020202020204" pitchFamily="34" charset="0"/>
              </a:rPr>
              <a:t>重点难点</a:t>
            </a:r>
          </a:p>
          <a:p>
            <a:pPr algn="ctr"/>
            <a:endParaRPr lang="zh-CN" altLang="en-US" sz="2800" dirty="0">
              <a:ln w="22225">
                <a:solidFill>
                  <a:schemeClr val="accent2"/>
                </a:solidFill>
                <a:prstDash val="solid"/>
              </a:ln>
              <a:solidFill>
                <a:schemeClr val="accent2">
                  <a:lumMod val="40000"/>
                  <a:lumOff val="60000"/>
                </a:schemeClr>
              </a:solidFill>
              <a:effectLst/>
              <a:latin typeface="Arial" panose="020B0604020202020204" pitchFamily="34" charset="0"/>
            </a:endParaRPr>
          </a:p>
          <a:p>
            <a:pPr algn="ctr"/>
            <a:r>
              <a:rPr lang="zh-CN" altLang="en-US" sz="2800" dirty="0">
                <a:ln w="22225">
                  <a:solidFill>
                    <a:schemeClr val="accent2"/>
                  </a:solidFill>
                  <a:prstDash val="solid"/>
                </a:ln>
                <a:solidFill>
                  <a:schemeClr val="accent2">
                    <a:lumMod val="40000"/>
                    <a:lumOff val="60000"/>
                  </a:schemeClr>
                </a:solidFill>
                <a:effectLst/>
                <a:latin typeface="Arial" panose="020B0604020202020204" pitchFamily="34" charset="0"/>
              </a:rPr>
              <a:t>教法学法</a:t>
            </a:r>
          </a:p>
          <a:p>
            <a:pPr algn="ctr"/>
            <a:endParaRPr lang="zh-CN" altLang="en-US" sz="2800" dirty="0">
              <a:ln w="22225">
                <a:solidFill>
                  <a:schemeClr val="accent2"/>
                </a:solidFill>
                <a:prstDash val="solid"/>
              </a:ln>
              <a:solidFill>
                <a:schemeClr val="accent2">
                  <a:lumMod val="40000"/>
                  <a:lumOff val="60000"/>
                </a:schemeClr>
              </a:solidFill>
              <a:effectLst/>
              <a:latin typeface="Arial" panose="020B0604020202020204" pitchFamily="34" charset="0"/>
            </a:endParaRPr>
          </a:p>
          <a:p>
            <a:pPr algn="ctr"/>
            <a:r>
              <a:rPr lang="zh-CN" altLang="en-US" sz="2800" dirty="0">
                <a:ln w="22225">
                  <a:solidFill>
                    <a:schemeClr val="accent2"/>
                  </a:solidFill>
                  <a:prstDash val="solid"/>
                </a:ln>
                <a:solidFill>
                  <a:schemeClr val="accent2">
                    <a:lumMod val="40000"/>
                    <a:lumOff val="60000"/>
                  </a:schemeClr>
                </a:solidFill>
                <a:effectLst/>
                <a:latin typeface="Arial" panose="020B0604020202020204" pitchFamily="34" charset="0"/>
              </a:rPr>
              <a:t>教学过程</a:t>
            </a:r>
          </a:p>
          <a:p>
            <a:pPr algn="ctr"/>
            <a:endParaRPr lang="zh-CN" altLang="en-US" sz="2800" dirty="0">
              <a:ln w="22225">
                <a:solidFill>
                  <a:schemeClr val="accent2"/>
                </a:solidFill>
                <a:prstDash val="solid"/>
              </a:ln>
              <a:solidFill>
                <a:schemeClr val="accent2">
                  <a:lumMod val="40000"/>
                  <a:lumOff val="60000"/>
                </a:schemeClr>
              </a:solidFill>
              <a:effectLst/>
              <a:latin typeface="Arial" panose="020B0604020202020204" pitchFamily="34" charset="0"/>
            </a:endParaRPr>
          </a:p>
          <a:p>
            <a:pPr algn="ctr"/>
            <a:r>
              <a:rPr lang="zh-CN" altLang="en-US" sz="2800" dirty="0">
                <a:ln w="22225">
                  <a:solidFill>
                    <a:schemeClr val="accent2"/>
                  </a:solidFill>
                  <a:prstDash val="solid"/>
                </a:ln>
                <a:solidFill>
                  <a:schemeClr val="accent2">
                    <a:lumMod val="40000"/>
                    <a:lumOff val="60000"/>
                  </a:schemeClr>
                </a:solidFill>
                <a:effectLst/>
                <a:latin typeface="Arial" panose="020B0604020202020204" pitchFamily="34" charset="0"/>
              </a:rPr>
              <a:t>教学反思</a:t>
            </a:r>
          </a:p>
          <a:p>
            <a:pPr algn="ctr"/>
            <a:endParaRPr lang="zh-CN" altLang="en-US" sz="2800" dirty="0">
              <a:ln w="22225">
                <a:solidFill>
                  <a:schemeClr val="accent2"/>
                </a:solidFill>
                <a:prstDash val="solid"/>
              </a:ln>
              <a:solidFill>
                <a:schemeClr val="accent2">
                  <a:lumMod val="40000"/>
                  <a:lumOff val="60000"/>
                </a:schemeClr>
              </a:solidFill>
              <a:effectLst/>
              <a:latin typeface="Arial" panose="020B0604020202020204" pitchFamily="34" charset="0"/>
            </a:endParaRPr>
          </a:p>
        </p:txBody>
      </p:sp>
      <p:sp>
        <p:nvSpPr>
          <p:cNvPr id="2" name="文本框 1"/>
          <p:cNvSpPr txBox="1"/>
          <p:nvPr/>
        </p:nvSpPr>
        <p:spPr>
          <a:xfrm>
            <a:off x="3441065" y="2596515"/>
            <a:ext cx="4064000" cy="706755"/>
          </a:xfrm>
          <a:prstGeom prst="rect">
            <a:avLst/>
          </a:prstGeom>
          <a:noFill/>
        </p:spPr>
        <p:txBody>
          <a:bodyPr wrap="square" rtlCol="0">
            <a:spAutoFit/>
          </a:bodyPr>
          <a:lstStyle/>
          <a:p>
            <a:r>
              <a:rPr lang="zh-CN" altLang="en-US" sz="4000">
                <a:ln w="22225">
                  <a:solidFill>
                    <a:schemeClr val="accent2"/>
                  </a:solidFill>
                  <a:prstDash val="solid"/>
                </a:ln>
                <a:solidFill>
                  <a:schemeClr val="accent2">
                    <a:lumMod val="40000"/>
                    <a:lumOff val="60000"/>
                  </a:schemeClr>
                </a:solidFill>
                <a:effectLst/>
              </a:rPr>
              <a:t>目录</a:t>
            </a:r>
          </a:p>
        </p:txBody>
      </p:sp>
      <p:sp>
        <p:nvSpPr>
          <p:cNvPr id="4" name="文本框 3"/>
          <p:cNvSpPr txBox="1"/>
          <p:nvPr/>
        </p:nvSpPr>
        <p:spPr>
          <a:xfrm>
            <a:off x="10818495" y="1085215"/>
            <a:ext cx="4064000" cy="368300"/>
          </a:xfrm>
          <a:prstGeom prst="rect">
            <a:avLst/>
          </a:prstGeom>
          <a:noFill/>
        </p:spPr>
        <p:txBody>
          <a:bodyPr wrap="square" rtlCol="0">
            <a:spAutoFit/>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3435"/>
                                        </p:tgtEl>
                                        <p:attrNameLst>
                                          <p:attrName>style.visibility</p:attrName>
                                        </p:attrNameLst>
                                      </p:cBhvr>
                                      <p:to>
                                        <p:strVal val="visible"/>
                                      </p:to>
                                    </p:set>
                                    <p:anim calcmode="lin" valueType="num">
                                      <p:cBhvr additive="base">
                                        <p:cTn id="13" dur="500" fill="hold"/>
                                        <p:tgtEl>
                                          <p:spTgt spid="103435"/>
                                        </p:tgtEl>
                                        <p:attrNameLst>
                                          <p:attrName>ppt_x</p:attrName>
                                        </p:attrNameLst>
                                      </p:cBhvr>
                                      <p:tavLst>
                                        <p:tav tm="0">
                                          <p:val>
                                            <p:strVal val="#ppt_x"/>
                                          </p:val>
                                        </p:tav>
                                        <p:tav tm="100000">
                                          <p:val>
                                            <p:strVal val="#ppt_x"/>
                                          </p:val>
                                        </p:tav>
                                      </p:tavLst>
                                    </p:anim>
                                    <p:anim calcmode="lin" valueType="num">
                                      <p:cBhvr additive="base">
                                        <p:cTn id="14" dur="500" fill="hold"/>
                                        <p:tgtEl>
                                          <p:spTgt spid="1034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35" grpId="0"/>
      <p:bldP spid="103435" grpId="1"/>
      <p:bldP spid="2" grpId="0"/>
      <p:bldP spid="2"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文本框 1"/>
          <p:cNvSpPr txBox="1"/>
          <p:nvPr/>
        </p:nvSpPr>
        <p:spPr>
          <a:xfrm>
            <a:off x="890338" y="640080"/>
            <a:ext cx="3734014" cy="3566160"/>
          </a:xfrm>
          <a:prstGeom prst="rect">
            <a:avLst/>
          </a:prstGeom>
        </p:spPr>
        <p:txBody>
          <a:bodyPr vert="horz" lIns="91440" tIns="45720" rIns="91440" bIns="45720" rtlCol="0" anchor="b">
            <a:normAutofit/>
          </a:bodyPr>
          <a:lstStyle/>
          <a:p>
            <a:pPr>
              <a:lnSpc>
                <a:spcPct val="90000"/>
              </a:lnSpc>
              <a:spcAft>
                <a:spcPts val="600"/>
              </a:spcAft>
            </a:pPr>
            <a:r>
              <a:rPr lang="zh-CN" altLang="en-US" sz="5400">
                <a:ln w="22225">
                  <a:solidFill>
                    <a:schemeClr val="accent2"/>
                  </a:solidFill>
                  <a:prstDash val="solid"/>
                </a:ln>
                <a:effectLst/>
                <a:latin typeface="+mj-lt"/>
                <a:ea typeface="+mj-ea"/>
                <a:cs typeface="+mj-cs"/>
              </a:rPr>
              <a:t>教材分析</a:t>
            </a:r>
          </a:p>
        </p:txBody>
      </p:sp>
      <p:sp>
        <p:nvSpPr>
          <p:cNvPr id="11"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b="985"/>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3" name="文本框 2"/>
          <p:cNvSpPr txBox="1"/>
          <p:nvPr/>
        </p:nvSpPr>
        <p:spPr>
          <a:xfrm>
            <a:off x="9679940" y="2038350"/>
            <a:ext cx="309880" cy="368300"/>
          </a:xfrm>
          <a:prstGeom prst="rect">
            <a:avLst/>
          </a:prstGeom>
          <a:noFill/>
        </p:spPr>
        <p:txBody>
          <a:bodyPr wrap="none" rtlCol="0">
            <a:spAutoFit/>
          </a:bodyPr>
          <a:lstStyle/>
          <a:p>
            <a:endParaRPr lang="zh-CN"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35" name="Text Box 11"/>
          <p:cNvSpPr txBox="1"/>
          <p:nvPr/>
        </p:nvSpPr>
        <p:spPr>
          <a:xfrm>
            <a:off x="4898390" y="681355"/>
            <a:ext cx="4852035" cy="5865495"/>
          </a:xfrm>
          <a:prstGeom prst="rect">
            <a:avLst/>
          </a:prstGeom>
          <a:noFill/>
          <a:ln w="25400">
            <a:noFill/>
          </a:ln>
        </p:spPr>
        <p:txBody>
          <a:bodyPr wrap="square">
            <a:noAutofit/>
          </a:bodyPr>
          <a:lstStyle/>
          <a:p>
            <a:pPr algn="ctr"/>
            <a:endParaRPr lang="zh-CN" altLang="en-US" sz="2800" dirty="0">
              <a:ln w="22225">
                <a:solidFill>
                  <a:schemeClr val="accent2"/>
                </a:solidFill>
                <a:prstDash val="solid"/>
              </a:ln>
              <a:solidFill>
                <a:schemeClr val="accent2">
                  <a:lumMod val="40000"/>
                  <a:lumOff val="60000"/>
                </a:schemeClr>
              </a:solidFill>
              <a:effectLst/>
              <a:latin typeface="Arial" panose="020B0604020202020204" pitchFamily="34" charset="0"/>
            </a:endParaRPr>
          </a:p>
        </p:txBody>
      </p:sp>
      <p:sp>
        <p:nvSpPr>
          <p:cNvPr id="3" name="文本框 2"/>
          <p:cNvSpPr txBox="1"/>
          <p:nvPr/>
        </p:nvSpPr>
        <p:spPr>
          <a:xfrm>
            <a:off x="447040" y="681355"/>
            <a:ext cx="1767840" cy="526415"/>
          </a:xfrm>
          <a:prstGeom prst="rect">
            <a:avLst/>
          </a:prstGeom>
          <a:noFill/>
        </p:spPr>
        <p:txBody>
          <a:bodyPr wrap="square" rtlCol="0">
            <a:noAutofit/>
          </a:bodyPr>
          <a:lstStyle/>
          <a:p>
            <a:r>
              <a:rPr lang="zh-CN" altLang="en-US" sz="2800">
                <a:ln w="22225">
                  <a:solidFill>
                    <a:schemeClr val="accent2"/>
                  </a:solidFill>
                  <a:prstDash val="solid"/>
                </a:ln>
                <a:solidFill>
                  <a:schemeClr val="accent2">
                    <a:lumMod val="40000"/>
                    <a:lumOff val="60000"/>
                  </a:schemeClr>
                </a:solidFill>
                <a:effectLst/>
              </a:rPr>
              <a:t>学情分析</a:t>
            </a:r>
          </a:p>
        </p:txBody>
      </p:sp>
      <p:sp>
        <p:nvSpPr>
          <p:cNvPr id="2" name="文本框 1"/>
          <p:cNvSpPr txBox="1"/>
          <p:nvPr/>
        </p:nvSpPr>
        <p:spPr>
          <a:xfrm>
            <a:off x="2741295" y="1538605"/>
            <a:ext cx="7009130" cy="4032885"/>
          </a:xfrm>
          <a:prstGeom prst="rect">
            <a:avLst/>
          </a:prstGeom>
          <a:noFill/>
        </p:spPr>
        <p:txBody>
          <a:bodyPr wrap="square" rtlCol="0">
            <a:noAutofit/>
          </a:bodyPr>
          <a:lstStyle/>
          <a:p>
            <a:pPr>
              <a:lnSpc>
                <a:spcPct val="150000"/>
              </a:lnSpc>
            </a:pPr>
            <a:r>
              <a:rPr lang="zh-CN" altLang="en-US" sz="2400" b="1" dirty="0">
                <a:solidFill>
                  <a:srgbClr val="FF0000"/>
                </a:solidFill>
              </a:rPr>
              <a:t>初二的学生，词汇已经有了一定的积累，对于一些形容词和副词的表达现已熟悉。学生整体的学习主动性较强，逻辑思维和归纳总结的能力也有了相应的提高所以本节课设置的各项活动都能够顺利进行，较好地完成教学目标。</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03435"/>
                                        </p:tgtEl>
                                        <p:attrNameLst>
                                          <p:attrName>style.visibility</p:attrName>
                                        </p:attrNameLst>
                                      </p:cBhvr>
                                      <p:to>
                                        <p:strVal val="visible"/>
                                      </p:to>
                                    </p:set>
                                    <p:anim calcmode="discrete" valueType="clr">
                                      <p:cBhvr override="childStyle">
                                        <p:cTn id="7" dur="80"/>
                                        <p:tgtEl>
                                          <p:spTgt spid="10343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03435"/>
                                        </p:tgtEl>
                                        <p:attrNameLst>
                                          <p:attrName>fillcolor</p:attrName>
                                        </p:attrNameLst>
                                      </p:cBhvr>
                                      <p:tavLst>
                                        <p:tav tm="0">
                                          <p:val>
                                            <p:clrVal>
                                              <a:schemeClr val="accent2"/>
                                            </p:clrVal>
                                          </p:val>
                                        </p:tav>
                                        <p:tav tm="50000">
                                          <p:val>
                                            <p:clrVal>
                                              <a:schemeClr val="hlink"/>
                                            </p:clrVal>
                                          </p:val>
                                        </p:tav>
                                      </p:tavLst>
                                    </p:anim>
                                    <p:set>
                                      <p:cBhvr>
                                        <p:cTn id="9" dur="80"/>
                                        <p:tgtEl>
                                          <p:spTgt spid="10343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3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35" name="Text Box 11"/>
          <p:cNvSpPr txBox="1"/>
          <p:nvPr/>
        </p:nvSpPr>
        <p:spPr>
          <a:xfrm>
            <a:off x="4898390" y="681355"/>
            <a:ext cx="4852035" cy="5865495"/>
          </a:xfrm>
          <a:prstGeom prst="rect">
            <a:avLst/>
          </a:prstGeom>
          <a:noFill/>
          <a:ln w="25400">
            <a:noFill/>
          </a:ln>
        </p:spPr>
        <p:txBody>
          <a:bodyPr wrap="square">
            <a:noAutofit/>
          </a:bodyPr>
          <a:lstStyle/>
          <a:p>
            <a:pPr algn="ctr"/>
            <a:endParaRPr lang="zh-CN" altLang="en-US" sz="2800" dirty="0">
              <a:ln w="22225">
                <a:solidFill>
                  <a:schemeClr val="accent2"/>
                </a:solidFill>
                <a:prstDash val="solid"/>
              </a:ln>
              <a:solidFill>
                <a:schemeClr val="accent2">
                  <a:lumMod val="40000"/>
                  <a:lumOff val="60000"/>
                </a:schemeClr>
              </a:solidFill>
              <a:effectLst/>
              <a:latin typeface="Arial" panose="020B0604020202020204" pitchFamily="34" charset="0"/>
            </a:endParaRPr>
          </a:p>
        </p:txBody>
      </p:sp>
      <p:sp>
        <p:nvSpPr>
          <p:cNvPr id="3" name="文本框 2"/>
          <p:cNvSpPr txBox="1"/>
          <p:nvPr/>
        </p:nvSpPr>
        <p:spPr>
          <a:xfrm>
            <a:off x="210820" y="388620"/>
            <a:ext cx="2004060" cy="573405"/>
          </a:xfrm>
          <a:prstGeom prst="rect">
            <a:avLst/>
          </a:prstGeom>
          <a:noFill/>
        </p:spPr>
        <p:txBody>
          <a:bodyPr wrap="square" rtlCol="0">
            <a:noAutofit/>
          </a:bodyPr>
          <a:lstStyle/>
          <a:p>
            <a:r>
              <a:rPr lang="zh-CN" altLang="en-US" sz="2800">
                <a:ln w="22225">
                  <a:solidFill>
                    <a:schemeClr val="accent2"/>
                  </a:solidFill>
                  <a:prstDash val="solid"/>
                </a:ln>
                <a:solidFill>
                  <a:schemeClr val="accent2">
                    <a:lumMod val="40000"/>
                    <a:lumOff val="60000"/>
                  </a:schemeClr>
                </a:solidFill>
                <a:effectLst/>
              </a:rPr>
              <a:t>教学目标</a:t>
            </a:r>
          </a:p>
        </p:txBody>
      </p:sp>
      <p:sp>
        <p:nvSpPr>
          <p:cNvPr id="2" name="文本框 1"/>
          <p:cNvSpPr txBox="1"/>
          <p:nvPr/>
        </p:nvSpPr>
        <p:spPr>
          <a:xfrm>
            <a:off x="2214880" y="608330"/>
            <a:ext cx="7962900" cy="5074285"/>
          </a:xfrm>
          <a:prstGeom prst="rect">
            <a:avLst/>
          </a:prstGeom>
          <a:noFill/>
        </p:spPr>
        <p:txBody>
          <a:bodyPr wrap="square" rtlCol="0">
            <a:noAutofit/>
          </a:bodyPr>
          <a:lstStyle/>
          <a:p>
            <a:pPr>
              <a:lnSpc>
                <a:spcPct val="150000"/>
              </a:lnSpc>
            </a:pPr>
            <a:r>
              <a:rPr lang="en-US" altLang="zh-CN" sz="2400" b="1" dirty="0">
                <a:solidFill>
                  <a:srgbClr val="FF0000"/>
                </a:solidFill>
              </a:rPr>
              <a:t>1.</a:t>
            </a:r>
            <a:r>
              <a:rPr lang="zh-CN" altLang="en-US" sz="2400" b="1" dirty="0">
                <a:solidFill>
                  <a:srgbClr val="FF0000"/>
                </a:solidFill>
              </a:rPr>
              <a:t>通过本节课的学习，学生能够熟悉大数字的表达与读法，学会运用形容词和副词的比较级和最高级</a:t>
            </a:r>
            <a:endParaRPr lang="en-US" altLang="zh-CN" sz="2400" b="1" dirty="0">
              <a:solidFill>
                <a:srgbClr val="FF0000"/>
              </a:solidFill>
            </a:endParaRPr>
          </a:p>
          <a:p>
            <a:pPr>
              <a:lnSpc>
                <a:spcPct val="150000"/>
              </a:lnSpc>
            </a:pPr>
            <a:endParaRPr lang="en-US" altLang="zh-CN" sz="2400" b="1" dirty="0">
              <a:solidFill>
                <a:srgbClr val="FF0000"/>
              </a:solidFill>
            </a:endParaRPr>
          </a:p>
          <a:p>
            <a:pPr>
              <a:lnSpc>
                <a:spcPct val="150000"/>
              </a:lnSpc>
            </a:pPr>
            <a:r>
              <a:rPr lang="en-US" altLang="zh-CN" sz="2400" b="1" dirty="0">
                <a:solidFill>
                  <a:srgbClr val="FF0000"/>
                </a:solidFill>
              </a:rPr>
              <a:t>2</a:t>
            </a:r>
            <a:r>
              <a:rPr lang="zh-CN" altLang="en-US" sz="2400" b="1" dirty="0">
                <a:solidFill>
                  <a:srgbClr val="FF0000"/>
                </a:solidFill>
              </a:rPr>
              <a:t>.通过情景对话、小组竞赛等活动培养学生的观察力和表达能力。通过听力及上下文的学习提高学生的听力技巧和逻辑思维能力。</a:t>
            </a:r>
          </a:p>
          <a:p>
            <a:pPr>
              <a:lnSpc>
                <a:spcPct val="150000"/>
              </a:lnSpc>
            </a:pPr>
            <a:endParaRPr lang="en-US" altLang="zh-CN" sz="2400" b="1" dirty="0">
              <a:solidFill>
                <a:srgbClr val="FF0000"/>
              </a:solidFill>
            </a:endParaRPr>
          </a:p>
          <a:p>
            <a:pPr>
              <a:lnSpc>
                <a:spcPct val="150000"/>
              </a:lnSpc>
            </a:pPr>
            <a:r>
              <a:rPr lang="en-US" altLang="zh-CN" sz="2400" b="1" dirty="0">
                <a:solidFill>
                  <a:srgbClr val="FF0000"/>
                </a:solidFill>
              </a:rPr>
              <a:t>3.</a:t>
            </a:r>
            <a:r>
              <a:rPr lang="zh-CN" altLang="en-US" sz="2400" b="1" dirty="0">
                <a:solidFill>
                  <a:srgbClr val="FF0000"/>
                </a:solidFill>
              </a:rPr>
              <a:t>通过了解本单元文章及主旨，学习勇于面对困难的品质，提高保护动物，保护大自然的文学素养</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03435"/>
                                        </p:tgtEl>
                                        <p:attrNameLst>
                                          <p:attrName>style.visibility</p:attrName>
                                        </p:attrNameLst>
                                      </p:cBhvr>
                                      <p:to>
                                        <p:strVal val="visible"/>
                                      </p:to>
                                    </p:set>
                                    <p:anim calcmode="discrete" valueType="clr">
                                      <p:cBhvr override="childStyle">
                                        <p:cTn id="7" dur="80"/>
                                        <p:tgtEl>
                                          <p:spTgt spid="10343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03435"/>
                                        </p:tgtEl>
                                        <p:attrNameLst>
                                          <p:attrName>fillcolor</p:attrName>
                                        </p:attrNameLst>
                                      </p:cBhvr>
                                      <p:tavLst>
                                        <p:tav tm="0">
                                          <p:val>
                                            <p:clrVal>
                                              <a:schemeClr val="accent2"/>
                                            </p:clrVal>
                                          </p:val>
                                        </p:tav>
                                        <p:tav tm="50000">
                                          <p:val>
                                            <p:clrVal>
                                              <a:schemeClr val="hlink"/>
                                            </p:clrVal>
                                          </p:val>
                                        </p:tav>
                                      </p:tavLst>
                                    </p:anim>
                                    <p:set>
                                      <p:cBhvr>
                                        <p:cTn id="9" dur="80"/>
                                        <p:tgtEl>
                                          <p:spTgt spid="10343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3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35" name="Text Box 11"/>
          <p:cNvSpPr txBox="1"/>
          <p:nvPr/>
        </p:nvSpPr>
        <p:spPr>
          <a:xfrm>
            <a:off x="3763010" y="2523331"/>
            <a:ext cx="5241290" cy="3622675"/>
          </a:xfrm>
          <a:prstGeom prst="rect">
            <a:avLst/>
          </a:prstGeom>
          <a:noFill/>
          <a:ln w="25400">
            <a:noFill/>
          </a:ln>
        </p:spPr>
        <p:txBody>
          <a:bodyPr wrap="square">
            <a:noAutofit/>
          </a:bodyPr>
          <a:lstStyle/>
          <a:p>
            <a:pPr algn="l">
              <a:lnSpc>
                <a:spcPct val="150000"/>
              </a:lnSpc>
            </a:pPr>
            <a:r>
              <a:rPr lang="zh-CN" altLang="en-US" sz="2400" b="1" dirty="0">
                <a:solidFill>
                  <a:srgbClr val="FF0000"/>
                </a:solidFill>
                <a:sym typeface="+mn-ea"/>
              </a:rPr>
              <a:t>让学生更好地理解文章内涵，学会如何阅读和表达大数字并且学习运用形容词和副词的比较级和最高级。</a:t>
            </a:r>
            <a:endParaRPr lang="zh-CN" altLang="en-US" sz="2400" b="1" dirty="0">
              <a:solidFill>
                <a:srgbClr val="FF0000"/>
              </a:solidFill>
            </a:endParaRPr>
          </a:p>
          <a:p>
            <a:pPr algn="l">
              <a:lnSpc>
                <a:spcPct val="150000"/>
              </a:lnSpc>
            </a:pPr>
            <a:endParaRPr lang="zh-CN" altLang="en-US" sz="2400" b="1" dirty="0">
              <a:solidFill>
                <a:srgbClr val="FF0000"/>
              </a:solidFill>
              <a:latin typeface="Arial" panose="020B0604020202020204" pitchFamily="34" charset="0"/>
            </a:endParaRPr>
          </a:p>
          <a:p>
            <a:pPr algn="ctr">
              <a:lnSpc>
                <a:spcPct val="150000"/>
              </a:lnSpc>
            </a:pPr>
            <a:endParaRPr lang="zh-CN" altLang="en-US" sz="2400" b="1" dirty="0">
              <a:solidFill>
                <a:srgbClr val="00B050"/>
              </a:solidFill>
              <a:latin typeface="Arial" panose="020B0604020202020204" pitchFamily="34" charset="0"/>
            </a:endParaRPr>
          </a:p>
          <a:p>
            <a:pPr algn="l">
              <a:lnSpc>
                <a:spcPct val="150000"/>
              </a:lnSpc>
            </a:pPr>
            <a:endParaRPr lang="zh-CN" altLang="en-US" sz="2400" b="1" dirty="0">
              <a:solidFill>
                <a:srgbClr val="00B050"/>
              </a:solidFill>
              <a:latin typeface="Arial" panose="020B0604020202020204" pitchFamily="34" charset="0"/>
            </a:endParaRPr>
          </a:p>
        </p:txBody>
      </p:sp>
      <p:sp>
        <p:nvSpPr>
          <p:cNvPr id="2" name="文本框 1"/>
          <p:cNvSpPr txBox="1"/>
          <p:nvPr/>
        </p:nvSpPr>
        <p:spPr>
          <a:xfrm>
            <a:off x="790892" y="3072765"/>
            <a:ext cx="1881505" cy="1529715"/>
          </a:xfrm>
          <a:prstGeom prst="rect">
            <a:avLst/>
          </a:prstGeom>
          <a:noFill/>
        </p:spPr>
        <p:txBody>
          <a:bodyPr wrap="square" rtlCol="0">
            <a:noAutofit/>
          </a:bodyPr>
          <a:lstStyle/>
          <a:p>
            <a:r>
              <a:rPr lang="zh-CN" altLang="en-US" sz="2800" dirty="0">
                <a:ln w="22225">
                  <a:solidFill>
                    <a:schemeClr val="accent2"/>
                  </a:solidFill>
                  <a:prstDash val="solid"/>
                </a:ln>
                <a:solidFill>
                  <a:schemeClr val="accent2">
                    <a:lumMod val="40000"/>
                    <a:lumOff val="60000"/>
                  </a:schemeClr>
                </a:solidFill>
                <a:effectLst/>
              </a:rPr>
              <a:t>重点难点</a:t>
            </a:r>
          </a:p>
        </p:txBody>
      </p:sp>
      <p:sp>
        <p:nvSpPr>
          <p:cNvPr id="3" name="文本框 2"/>
          <p:cNvSpPr txBox="1"/>
          <p:nvPr/>
        </p:nvSpPr>
        <p:spPr>
          <a:xfrm>
            <a:off x="4992481" y="4602480"/>
            <a:ext cx="4808855" cy="1680210"/>
          </a:xfrm>
          <a:prstGeom prst="rect">
            <a:avLst/>
          </a:prstGeom>
          <a:noFill/>
        </p:spPr>
        <p:txBody>
          <a:bodyPr wrap="square" rtlCol="0">
            <a:noAutofit/>
          </a:bodyPr>
          <a:lstStyle/>
          <a:p>
            <a:pPr algn="ctr">
              <a:lnSpc>
                <a:spcPct val="150000"/>
              </a:lnSpc>
            </a:pPr>
            <a:endParaRPr lang="zh-CN" altLang="en-US" sz="28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3435"/>
                                        </p:tgtEl>
                                        <p:attrNameLst>
                                          <p:attrName>style.visibility</p:attrName>
                                        </p:attrNameLst>
                                      </p:cBhvr>
                                      <p:to>
                                        <p:strVal val="visible"/>
                                      </p:to>
                                    </p:set>
                                    <p:anim calcmode="lin" valueType="num">
                                      <p:cBhvr additive="base">
                                        <p:cTn id="7" dur="500" fill="hold"/>
                                        <p:tgtEl>
                                          <p:spTgt spid="103435"/>
                                        </p:tgtEl>
                                        <p:attrNameLst>
                                          <p:attrName>ppt_x</p:attrName>
                                        </p:attrNameLst>
                                      </p:cBhvr>
                                      <p:tavLst>
                                        <p:tav tm="0">
                                          <p:val>
                                            <p:strVal val="#ppt_x"/>
                                          </p:val>
                                        </p:tav>
                                        <p:tav tm="100000">
                                          <p:val>
                                            <p:strVal val="#ppt_x"/>
                                          </p:val>
                                        </p:tav>
                                      </p:tavLst>
                                    </p:anim>
                                    <p:anim calcmode="lin" valueType="num">
                                      <p:cBhvr additive="base">
                                        <p:cTn id="8" dur="500" fill="hold"/>
                                        <p:tgtEl>
                                          <p:spTgt spid="10343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35" grpId="0"/>
      <p:bldP spid="103435" grpId="1"/>
      <p:bldP spid="3" grpId="0"/>
      <p:bldP spid="3"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6515" y="349250"/>
            <a:ext cx="3066415" cy="1746250"/>
          </a:xfrm>
          <a:prstGeom prst="rect">
            <a:avLst/>
          </a:prstGeom>
          <a:noFill/>
        </p:spPr>
        <p:txBody>
          <a:bodyPr wrap="square" rtlCol="0">
            <a:noAutofit/>
          </a:bodyPr>
          <a:lstStyle/>
          <a:p>
            <a:pPr algn="ctr"/>
            <a:r>
              <a:rPr lang="zh-CN" altLang="en-US" sz="2800" dirty="0">
                <a:ln w="22225">
                  <a:solidFill>
                    <a:schemeClr val="accent2"/>
                  </a:solidFill>
                  <a:prstDash val="solid"/>
                </a:ln>
                <a:solidFill>
                  <a:schemeClr val="accent2">
                    <a:lumMod val="40000"/>
                    <a:lumOff val="60000"/>
                  </a:schemeClr>
                </a:solidFill>
                <a:effectLst/>
                <a:sym typeface="+mn-ea"/>
              </a:rPr>
              <a:t>教法学法</a:t>
            </a:r>
            <a:endParaRPr lang="zh-CN" altLang="en-US" sz="4000" dirty="0">
              <a:ln w="22225">
                <a:solidFill>
                  <a:schemeClr val="accent2"/>
                </a:solidFill>
                <a:prstDash val="solid"/>
              </a:ln>
              <a:solidFill>
                <a:schemeClr val="accent2">
                  <a:lumMod val="40000"/>
                  <a:lumOff val="60000"/>
                </a:schemeClr>
              </a:solidFill>
              <a:effectLst/>
              <a:latin typeface="Arial" panose="020B0604020202020204" pitchFamily="34" charset="0"/>
            </a:endParaRPr>
          </a:p>
          <a:p>
            <a:pPr algn="ctr"/>
            <a:endParaRPr lang="zh-CN" altLang="en-US" sz="4000">
              <a:ln w="22225">
                <a:solidFill>
                  <a:schemeClr val="accent2"/>
                </a:solidFill>
                <a:prstDash val="solid"/>
              </a:ln>
              <a:solidFill>
                <a:schemeClr val="accent2">
                  <a:lumMod val="40000"/>
                  <a:lumOff val="60000"/>
                </a:schemeClr>
              </a:solidFill>
              <a:effectLst/>
            </a:endParaRPr>
          </a:p>
        </p:txBody>
      </p:sp>
      <p:sp>
        <p:nvSpPr>
          <p:cNvPr id="3" name="文本框 2"/>
          <p:cNvSpPr txBox="1"/>
          <p:nvPr/>
        </p:nvSpPr>
        <p:spPr>
          <a:xfrm>
            <a:off x="2940050" y="1264920"/>
            <a:ext cx="4064000" cy="2245360"/>
          </a:xfrm>
          <a:prstGeom prst="rect">
            <a:avLst/>
          </a:prstGeom>
          <a:noFill/>
        </p:spPr>
        <p:txBody>
          <a:bodyPr wrap="square" rtlCol="0">
            <a:spAutoFit/>
          </a:bodyPr>
          <a:lstStyle/>
          <a:p>
            <a:r>
              <a:rPr lang="en-US" altLang="zh-CN" sz="2800" b="1" dirty="0">
                <a:solidFill>
                  <a:srgbClr val="FF0000"/>
                </a:solidFill>
              </a:rPr>
              <a:t>1.</a:t>
            </a:r>
            <a:r>
              <a:rPr lang="zh-CN" altLang="en-US" sz="2800" b="1" dirty="0">
                <a:solidFill>
                  <a:srgbClr val="FF0000"/>
                </a:solidFill>
              </a:rPr>
              <a:t>交际法</a:t>
            </a:r>
          </a:p>
          <a:p>
            <a:endParaRPr lang="zh-CN" altLang="en-US" sz="2800" b="1" dirty="0">
              <a:solidFill>
                <a:srgbClr val="FF0000"/>
              </a:solidFill>
            </a:endParaRPr>
          </a:p>
          <a:p>
            <a:r>
              <a:rPr lang="en-US" altLang="zh-CN" sz="2800" b="1" dirty="0">
                <a:solidFill>
                  <a:srgbClr val="FF0000"/>
                </a:solidFill>
              </a:rPr>
              <a:t>2.</a:t>
            </a:r>
            <a:r>
              <a:rPr lang="zh-CN" altLang="en-US" sz="2800" b="1" dirty="0">
                <a:solidFill>
                  <a:srgbClr val="FF0000"/>
                </a:solidFill>
              </a:rPr>
              <a:t>自主学习</a:t>
            </a:r>
          </a:p>
          <a:p>
            <a:endParaRPr lang="zh-CN" altLang="en-US" sz="2800" b="1" dirty="0">
              <a:solidFill>
                <a:srgbClr val="FF0000"/>
              </a:solidFill>
            </a:endParaRPr>
          </a:p>
          <a:p>
            <a:r>
              <a:rPr lang="en-US" altLang="zh-CN" sz="2800" b="1" dirty="0">
                <a:solidFill>
                  <a:srgbClr val="FF0000"/>
                </a:solidFill>
              </a:rPr>
              <a:t>3.</a:t>
            </a:r>
            <a:r>
              <a:rPr lang="zh-CN" altLang="en-US" sz="2800" b="1" dirty="0">
                <a:solidFill>
                  <a:srgbClr val="FF0000"/>
                </a:solidFill>
              </a:rPr>
              <a:t>小组合作</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文本框 1"/>
          <p:cNvSpPr txBox="1"/>
          <p:nvPr/>
        </p:nvSpPr>
        <p:spPr>
          <a:xfrm>
            <a:off x="56515" y="349250"/>
            <a:ext cx="3066415" cy="1065530"/>
          </a:xfrm>
          <a:prstGeom prst="rect">
            <a:avLst/>
          </a:prstGeom>
          <a:noFill/>
        </p:spPr>
        <p:txBody>
          <a:bodyPr wrap="square" rtlCol="0">
            <a:noAutofit/>
          </a:bodyPr>
          <a:lstStyle/>
          <a:p>
            <a:pPr algn="ctr"/>
            <a:r>
              <a:rPr lang="zh-CN" altLang="en-US" sz="2800" dirty="0">
                <a:ln w="22225">
                  <a:solidFill>
                    <a:schemeClr val="accent2"/>
                  </a:solidFill>
                  <a:prstDash val="solid"/>
                </a:ln>
                <a:solidFill>
                  <a:schemeClr val="accent2">
                    <a:lumMod val="40000"/>
                    <a:lumOff val="60000"/>
                  </a:schemeClr>
                </a:solidFill>
                <a:effectLst/>
                <a:sym typeface="+mn-ea"/>
              </a:rPr>
              <a:t>教学过程</a:t>
            </a:r>
            <a:endParaRPr lang="zh-CN" altLang="en-US" sz="4000" dirty="0">
              <a:ln w="22225">
                <a:solidFill>
                  <a:schemeClr val="accent2"/>
                </a:solidFill>
                <a:prstDash val="solid"/>
              </a:ln>
              <a:solidFill>
                <a:schemeClr val="accent2">
                  <a:lumMod val="40000"/>
                  <a:lumOff val="60000"/>
                </a:schemeClr>
              </a:solidFill>
              <a:effectLst/>
              <a:latin typeface="Arial" panose="020B0604020202020204" pitchFamily="34" charset="0"/>
            </a:endParaRPr>
          </a:p>
          <a:p>
            <a:pPr algn="ctr"/>
            <a:endParaRPr lang="zh-CN" altLang="en-US" sz="4000">
              <a:ln w="22225">
                <a:solidFill>
                  <a:schemeClr val="accent2"/>
                </a:solidFill>
                <a:prstDash val="solid"/>
              </a:ln>
              <a:solidFill>
                <a:schemeClr val="accent2">
                  <a:lumMod val="40000"/>
                  <a:lumOff val="60000"/>
                </a:schemeClr>
              </a:solidFill>
              <a:effectLst/>
            </a:endParaRPr>
          </a:p>
        </p:txBody>
      </p:sp>
      <p:sp>
        <p:nvSpPr>
          <p:cNvPr id="3" name="文本框 2"/>
          <p:cNvSpPr txBox="1"/>
          <p:nvPr/>
        </p:nvSpPr>
        <p:spPr>
          <a:xfrm>
            <a:off x="2834640" y="349885"/>
            <a:ext cx="4937760" cy="1250950"/>
          </a:xfrm>
          <a:prstGeom prst="rect">
            <a:avLst/>
          </a:prstGeom>
          <a:noFill/>
        </p:spPr>
        <p:txBody>
          <a:bodyPr wrap="square" rtlCol="0">
            <a:noAutofit/>
          </a:bodyPr>
          <a:lstStyle/>
          <a:p>
            <a:r>
              <a:rPr lang="en-US" altLang="zh-CN" sz="2800" b="1" dirty="0">
                <a:solidFill>
                  <a:srgbClr val="00B050"/>
                </a:solidFill>
              </a:rPr>
              <a:t>    </a:t>
            </a:r>
            <a:r>
              <a:rPr lang="zh-CN" altLang="en-US" sz="2800" b="1" dirty="0">
                <a:solidFill>
                  <a:srgbClr val="FF0000"/>
                </a:solidFill>
              </a:rPr>
              <a:t>主题：挑战自己，爱护自然</a:t>
            </a:r>
          </a:p>
          <a:p>
            <a:r>
              <a:rPr lang="en-US" altLang="zh-CN" sz="2800" b="1" dirty="0">
                <a:solidFill>
                  <a:srgbClr val="FF0000"/>
                </a:solidFill>
              </a:rPr>
              <a:t>         Festivals</a:t>
            </a:r>
          </a:p>
        </p:txBody>
      </p:sp>
      <p:sp>
        <p:nvSpPr>
          <p:cNvPr id="6" name="文本框 5"/>
          <p:cNvSpPr txBox="1"/>
          <p:nvPr/>
        </p:nvSpPr>
        <p:spPr>
          <a:xfrm>
            <a:off x="389890" y="1693545"/>
            <a:ext cx="2818130" cy="1365250"/>
          </a:xfrm>
          <a:prstGeom prst="rect">
            <a:avLst/>
          </a:prstGeom>
          <a:noFill/>
        </p:spPr>
        <p:txBody>
          <a:bodyPr wrap="square" rtlCol="0">
            <a:noAutofit/>
          </a:bodyPr>
          <a:lstStyle/>
          <a:p>
            <a:r>
              <a:rPr lang="zh-CN" altLang="en-US" dirty="0">
                <a:sym typeface="+mn-ea"/>
              </a:rPr>
              <a:t>Period 1:</a:t>
            </a:r>
          </a:p>
          <a:p>
            <a:r>
              <a:rPr lang="zh-CN" altLang="en-US" dirty="0">
                <a:sym typeface="+mn-ea"/>
              </a:rPr>
              <a:t>Section A 1a-2</a:t>
            </a:r>
            <a:r>
              <a:rPr lang="en-US" altLang="zh-CN" dirty="0">
                <a:sym typeface="+mn-ea"/>
              </a:rPr>
              <a:t>d</a:t>
            </a:r>
          </a:p>
          <a:p>
            <a:r>
              <a:rPr lang="zh-CN" altLang="en-US" dirty="0">
                <a:sym typeface="+mn-ea"/>
              </a:rPr>
              <a:t>谈论地理和自然</a:t>
            </a:r>
            <a:endParaRPr lang="zh-CN" altLang="en-US" dirty="0"/>
          </a:p>
        </p:txBody>
      </p:sp>
      <p:sp>
        <p:nvSpPr>
          <p:cNvPr id="8" name="文本框 7"/>
          <p:cNvSpPr txBox="1"/>
          <p:nvPr/>
        </p:nvSpPr>
        <p:spPr>
          <a:xfrm>
            <a:off x="3460115" y="1600200"/>
            <a:ext cx="2552700" cy="1569085"/>
          </a:xfrm>
          <a:prstGeom prst="rect">
            <a:avLst/>
          </a:prstGeom>
          <a:noFill/>
        </p:spPr>
        <p:txBody>
          <a:bodyPr wrap="square" rtlCol="0">
            <a:noAutofit/>
          </a:bodyPr>
          <a:lstStyle/>
          <a:p>
            <a:r>
              <a:rPr lang="zh-CN" altLang="en-US" sz="1800" dirty="0">
                <a:sym typeface="+mn-ea"/>
              </a:rPr>
              <a:t>Period 2:</a:t>
            </a:r>
          </a:p>
          <a:p>
            <a:r>
              <a:rPr lang="zh-CN" altLang="en-US" sz="1800" dirty="0">
                <a:sym typeface="+mn-ea"/>
              </a:rPr>
              <a:t>Section A 3a-3c 通过中国传统节日中秋节进一步感知节日内核，进一步熟悉宾语从句，</a:t>
            </a:r>
            <a:endParaRPr lang="zh-CN" altLang="en-US" sz="1800" dirty="0"/>
          </a:p>
        </p:txBody>
      </p:sp>
      <p:sp>
        <p:nvSpPr>
          <p:cNvPr id="12" name="文本框 11"/>
          <p:cNvSpPr txBox="1"/>
          <p:nvPr/>
        </p:nvSpPr>
        <p:spPr>
          <a:xfrm>
            <a:off x="6096635" y="1600835"/>
            <a:ext cx="2758440" cy="1351280"/>
          </a:xfrm>
          <a:prstGeom prst="rect">
            <a:avLst/>
          </a:prstGeom>
          <a:noFill/>
        </p:spPr>
        <p:txBody>
          <a:bodyPr wrap="square" rtlCol="0">
            <a:noAutofit/>
          </a:bodyPr>
          <a:lstStyle/>
          <a:p>
            <a:r>
              <a:rPr lang="zh-CN" altLang="en-US">
                <a:sym typeface="+mn-ea"/>
              </a:rPr>
              <a:t>Period 3:</a:t>
            </a:r>
          </a:p>
          <a:p>
            <a:r>
              <a:rPr lang="zh-CN" altLang="en-US">
                <a:sym typeface="+mn-ea"/>
              </a:rPr>
              <a:t>Section A 2d+Grammar Focus 较为完整的对话引入主题，合作学习找出宾从的规律及基本要求</a:t>
            </a:r>
            <a:endParaRPr lang="zh-CN" altLang="en-US"/>
          </a:p>
        </p:txBody>
      </p:sp>
      <p:sp>
        <p:nvSpPr>
          <p:cNvPr id="4" name="文本框 3"/>
          <p:cNvSpPr txBox="1"/>
          <p:nvPr/>
        </p:nvSpPr>
        <p:spPr>
          <a:xfrm>
            <a:off x="8938895" y="1524000"/>
            <a:ext cx="2874645" cy="2030095"/>
          </a:xfrm>
          <a:prstGeom prst="rect">
            <a:avLst/>
          </a:prstGeom>
          <a:noFill/>
        </p:spPr>
        <p:txBody>
          <a:bodyPr wrap="square" rtlCol="0">
            <a:spAutoFit/>
          </a:bodyPr>
          <a:lstStyle/>
          <a:p>
            <a:r>
              <a:rPr lang="zh-CN" altLang="en-US">
                <a:sym typeface="+mn-ea"/>
              </a:rPr>
              <a:t>Period 4:Section B 1a-1d 从中国节日过渡到西方节日，了解西方万圣节的习俗，进一步强化对宾从的学习，新词汇的学习为阅读的输出做好了一定的铺垫</a:t>
            </a:r>
            <a:endParaRPr lang="zh-CN" altLang="en-US"/>
          </a:p>
        </p:txBody>
      </p:sp>
      <p:sp>
        <p:nvSpPr>
          <p:cNvPr id="5" name="文本框 4"/>
          <p:cNvSpPr txBox="1"/>
          <p:nvPr/>
        </p:nvSpPr>
        <p:spPr>
          <a:xfrm>
            <a:off x="1859915" y="3471545"/>
            <a:ext cx="3536950" cy="1753235"/>
          </a:xfrm>
          <a:prstGeom prst="rect">
            <a:avLst/>
          </a:prstGeom>
          <a:noFill/>
        </p:spPr>
        <p:txBody>
          <a:bodyPr wrap="square" rtlCol="0">
            <a:spAutoFit/>
          </a:bodyPr>
          <a:lstStyle/>
          <a:p>
            <a:r>
              <a:rPr lang="zh-CN" altLang="en-US">
                <a:sym typeface="+mn-ea"/>
              </a:rPr>
              <a:t>Period 5:Section B2a-2d了解圣诞节的故事和深层含义，侧重训练学生对阅读的深层理解，培养学生的推断能力，读懂作者在字里行间的用意，认识同情、怜悯是人类社会的宝贵财富。</a:t>
            </a:r>
            <a:endParaRPr lang="zh-CN" altLang="en-US"/>
          </a:p>
        </p:txBody>
      </p:sp>
      <p:sp>
        <p:nvSpPr>
          <p:cNvPr id="7" name="文本框 6"/>
          <p:cNvSpPr txBox="1"/>
          <p:nvPr/>
        </p:nvSpPr>
        <p:spPr>
          <a:xfrm>
            <a:off x="5622925" y="3553460"/>
            <a:ext cx="13931265" cy="1476375"/>
          </a:xfrm>
          <a:prstGeom prst="rect">
            <a:avLst/>
          </a:prstGeom>
          <a:noFill/>
        </p:spPr>
        <p:txBody>
          <a:bodyPr wrap="square" rtlCol="0">
            <a:spAutoFit/>
          </a:bodyPr>
          <a:lstStyle/>
          <a:p>
            <a:pPr algn="l"/>
            <a:r>
              <a:rPr lang="zh-CN" altLang="en-US">
                <a:sym typeface="+mn-ea"/>
              </a:rPr>
              <a:t>Period 6:SectionB3a-3d+selfcheck 以介绍</a:t>
            </a:r>
          </a:p>
          <a:p>
            <a:pPr algn="l"/>
            <a:r>
              <a:rPr lang="zh-CN" altLang="en-US">
                <a:sym typeface="+mn-ea"/>
              </a:rPr>
              <a:t>中国传统节日为任务驱动，教会学生利用思</a:t>
            </a:r>
          </a:p>
          <a:p>
            <a:pPr algn="l"/>
            <a:r>
              <a:rPr lang="zh-CN" altLang="en-US">
                <a:sym typeface="+mn-ea"/>
              </a:rPr>
              <a:t>维导图梳理写作思路，做好信息及主体语言</a:t>
            </a:r>
          </a:p>
          <a:p>
            <a:pPr algn="l"/>
            <a:r>
              <a:rPr lang="zh-CN" altLang="en-US">
                <a:sym typeface="+mn-ea"/>
              </a:rPr>
              <a:t>的准备，按照一定逻辑顺序，讲述与节日有</a:t>
            </a:r>
          </a:p>
          <a:p>
            <a:pPr algn="l"/>
            <a:r>
              <a:rPr lang="zh-CN" altLang="en-US">
                <a:sym typeface="+mn-ea"/>
              </a:rPr>
              <a:t>关的小故事。</a:t>
            </a:r>
            <a:endParaRPr lang="zh-CN" altLang="en-US"/>
          </a:p>
        </p:txBody>
      </p:sp>
      <p:sp>
        <p:nvSpPr>
          <p:cNvPr id="15" name="文本框 14"/>
          <p:cNvSpPr txBox="1"/>
          <p:nvPr/>
        </p:nvSpPr>
        <p:spPr>
          <a:xfrm>
            <a:off x="3208020" y="5833110"/>
            <a:ext cx="9225915" cy="368300"/>
          </a:xfrm>
          <a:prstGeom prst="rect">
            <a:avLst/>
          </a:prstGeom>
          <a:noFill/>
        </p:spPr>
        <p:txBody>
          <a:bodyPr wrap="square" rtlCol="0">
            <a:spAutoFit/>
          </a:bodyPr>
          <a:lstStyle/>
          <a:p>
            <a:r>
              <a:rPr lang="en-US" altLang="zh-CN"/>
              <a:t>           </a:t>
            </a:r>
            <a:endParaRPr lang="zh-CN"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文本框 1"/>
          <p:cNvSpPr txBox="1"/>
          <p:nvPr/>
        </p:nvSpPr>
        <p:spPr>
          <a:xfrm>
            <a:off x="56515" y="349250"/>
            <a:ext cx="3066415" cy="1746250"/>
          </a:xfrm>
          <a:prstGeom prst="rect">
            <a:avLst/>
          </a:prstGeom>
          <a:noFill/>
        </p:spPr>
        <p:txBody>
          <a:bodyPr wrap="square" rtlCol="0">
            <a:noAutofit/>
          </a:bodyPr>
          <a:lstStyle/>
          <a:p>
            <a:pPr algn="ctr"/>
            <a:r>
              <a:rPr lang="zh-CN" altLang="en-US" sz="2800" dirty="0">
                <a:ln w="22225">
                  <a:solidFill>
                    <a:schemeClr val="accent2"/>
                  </a:solidFill>
                  <a:prstDash val="solid"/>
                </a:ln>
                <a:solidFill>
                  <a:schemeClr val="accent2">
                    <a:lumMod val="40000"/>
                    <a:lumOff val="60000"/>
                  </a:schemeClr>
                </a:solidFill>
                <a:effectLst/>
                <a:sym typeface="+mn-ea"/>
              </a:rPr>
              <a:t>教学反思</a:t>
            </a:r>
            <a:endParaRPr lang="zh-CN" altLang="en-US" sz="4000" dirty="0">
              <a:ln w="22225">
                <a:solidFill>
                  <a:schemeClr val="accent2"/>
                </a:solidFill>
                <a:prstDash val="solid"/>
              </a:ln>
              <a:solidFill>
                <a:schemeClr val="accent2">
                  <a:lumMod val="40000"/>
                  <a:lumOff val="60000"/>
                </a:schemeClr>
              </a:solidFill>
              <a:effectLst/>
              <a:latin typeface="Arial" panose="020B0604020202020204" pitchFamily="34" charset="0"/>
            </a:endParaRPr>
          </a:p>
          <a:p>
            <a:pPr algn="ctr"/>
            <a:endParaRPr lang="zh-CN" altLang="en-US" sz="4000">
              <a:ln w="22225">
                <a:solidFill>
                  <a:schemeClr val="accent2"/>
                </a:solidFill>
                <a:prstDash val="solid"/>
              </a:ln>
              <a:solidFill>
                <a:schemeClr val="accent2">
                  <a:lumMod val="40000"/>
                  <a:lumOff val="60000"/>
                </a:schemeClr>
              </a:solidFill>
              <a:effectLst/>
            </a:endParaRPr>
          </a:p>
        </p:txBody>
      </p:sp>
      <p:sp>
        <p:nvSpPr>
          <p:cNvPr id="3" name="文本框 2"/>
          <p:cNvSpPr txBox="1"/>
          <p:nvPr/>
        </p:nvSpPr>
        <p:spPr>
          <a:xfrm>
            <a:off x="2427605" y="1264920"/>
            <a:ext cx="7735570" cy="3322955"/>
          </a:xfrm>
          <a:prstGeom prst="rect">
            <a:avLst/>
          </a:prstGeom>
          <a:noFill/>
        </p:spPr>
        <p:txBody>
          <a:bodyPr wrap="square" rtlCol="0">
            <a:spAutoFit/>
          </a:bodyPr>
          <a:lstStyle/>
          <a:p>
            <a:pPr>
              <a:lnSpc>
                <a:spcPct val="150000"/>
              </a:lnSpc>
            </a:pPr>
            <a:r>
              <a:rPr lang="zh-CN" altLang="en-US" sz="2800" b="1" dirty="0">
                <a:solidFill>
                  <a:srgbClr val="FF0000"/>
                </a:solidFill>
              </a:rPr>
              <a:t>1.All the steps can be carried out </a:t>
            </a:r>
            <a:r>
              <a:rPr lang="en-US" altLang="zh-CN" sz="2800" b="1" dirty="0">
                <a:solidFill>
                  <a:srgbClr val="FF0000"/>
                </a:solidFill>
              </a:rPr>
              <a:t>    </a:t>
            </a:r>
            <a:r>
              <a:rPr lang="zh-CN" altLang="en-US" sz="2800" b="1" dirty="0">
                <a:solidFill>
                  <a:srgbClr val="FF0000"/>
                </a:solidFill>
              </a:rPr>
              <a:t>smoothly.</a:t>
            </a:r>
          </a:p>
          <a:p>
            <a:pPr>
              <a:lnSpc>
                <a:spcPct val="150000"/>
              </a:lnSpc>
            </a:pPr>
            <a:r>
              <a:rPr lang="zh-CN" altLang="en-US" sz="2800" b="1" dirty="0">
                <a:solidFill>
                  <a:srgbClr val="FF0000"/>
                </a:solidFill>
              </a:rPr>
              <a:t>2.</a:t>
            </a:r>
            <a:r>
              <a:rPr lang="en-US" altLang="zh-CN" sz="2800" b="1" dirty="0">
                <a:solidFill>
                  <a:srgbClr val="FF0000"/>
                </a:solidFill>
              </a:rPr>
              <a:t>A</a:t>
            </a:r>
            <a:r>
              <a:rPr lang="zh-CN" altLang="en-US" sz="2800" b="1" dirty="0">
                <a:solidFill>
                  <a:srgbClr val="FF0000"/>
                </a:solidFill>
              </a:rPr>
              <a:t>utonomous learning, cooperative learning and group work</a:t>
            </a:r>
            <a:r>
              <a:rPr lang="en-US" altLang="zh-CN" sz="2800" b="1" dirty="0">
                <a:solidFill>
                  <a:srgbClr val="FF0000"/>
                </a:solidFill>
              </a:rPr>
              <a:t> </a:t>
            </a:r>
            <a:r>
              <a:rPr lang="zh-CN" altLang="en-US" sz="2800" b="1" dirty="0">
                <a:solidFill>
                  <a:srgbClr val="FF0000"/>
                </a:solidFill>
              </a:rPr>
              <a:t>are used.</a:t>
            </a:r>
          </a:p>
          <a:p>
            <a:pPr>
              <a:lnSpc>
                <a:spcPct val="150000"/>
              </a:lnSpc>
            </a:pPr>
            <a:r>
              <a:rPr lang="zh-CN" altLang="en-US" sz="2800" b="1" dirty="0">
                <a:solidFill>
                  <a:srgbClr val="FF0000"/>
                </a:solidFill>
              </a:rPr>
              <a:t>3.The teaching aims are basically achieved.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FD264716-EF0E-E258-2AB2-2AF7F0D367B4}"/>
              </a:ext>
            </a:extLst>
          </p:cNvPr>
          <p:cNvSpPr/>
          <p:nvPr/>
        </p:nvSpPr>
        <p:spPr>
          <a:xfrm>
            <a:off x="8118182" y="1674674"/>
            <a:ext cx="184731" cy="1754326"/>
          </a:xfrm>
          <a:prstGeom prst="rect">
            <a:avLst/>
          </a:prstGeom>
          <a:noFill/>
        </p:spPr>
        <p:txBody>
          <a:bodyPr wrap="none" lIns="91440" tIns="45720" rIns="91440" bIns="45720">
            <a:spAutoFit/>
          </a:bodyPr>
          <a:lstStyle/>
          <a:p>
            <a:pPr algn="ctr"/>
            <a:endParaRPr lang="en-US" altLang="zh-CN" sz="5400" dirty="0">
              <a:ln w="0"/>
              <a:gradFill>
                <a:gsLst>
                  <a:gs pos="21000">
                    <a:srgbClr val="53575C"/>
                  </a:gs>
                  <a:gs pos="88000">
                    <a:srgbClr val="C5C7CA"/>
                  </a:gs>
                </a:gsLst>
                <a:lin ang="5400000"/>
              </a:gradFill>
            </a:endParaRPr>
          </a:p>
          <a:p>
            <a:pPr algn="ctr"/>
            <a:endParaRPr lang="zh-CN" altLang="en-US" sz="5400" dirty="0">
              <a:ln w="0"/>
              <a:gradFill>
                <a:gsLst>
                  <a:gs pos="21000">
                    <a:srgbClr val="53575C"/>
                  </a:gs>
                  <a:gs pos="88000">
                    <a:srgbClr val="C5C7CA"/>
                  </a:gs>
                </a:gsLst>
                <a:lin ang="5400000"/>
              </a:gradFill>
            </a:endParaRPr>
          </a:p>
        </p:txBody>
      </p:sp>
      <p:sp>
        <p:nvSpPr>
          <p:cNvPr id="3" name="矩形 2">
            <a:extLst>
              <a:ext uri="{FF2B5EF4-FFF2-40B4-BE49-F238E27FC236}">
                <a16:creationId xmlns:a16="http://schemas.microsoft.com/office/drawing/2014/main" id="{EA810E2B-2E2A-6F54-A2B7-864E145E5E98}"/>
              </a:ext>
            </a:extLst>
          </p:cNvPr>
          <p:cNvSpPr/>
          <p:nvPr/>
        </p:nvSpPr>
        <p:spPr>
          <a:xfrm>
            <a:off x="1054157" y="1047095"/>
            <a:ext cx="10495181" cy="1754326"/>
          </a:xfrm>
          <a:prstGeom prst="rect">
            <a:avLst/>
          </a:prstGeom>
          <a:noFill/>
        </p:spPr>
        <p:txBody>
          <a:bodyPr wrap="none" lIns="91440" tIns="45720" rIns="91440" bIns="45720">
            <a:spAutoFit/>
          </a:bodyPr>
          <a:lstStyle/>
          <a:p>
            <a:pPr algn="ctr"/>
            <a:r>
              <a:rPr lang="en-US" altLang="zh-CN" sz="5400" b="0" cap="none" spc="0" dirty="0">
                <a:ln w="0"/>
                <a:gradFill>
                  <a:gsLst>
                    <a:gs pos="21000">
                      <a:srgbClr val="53575C"/>
                    </a:gs>
                    <a:gs pos="88000">
                      <a:srgbClr val="C5C7CA"/>
                    </a:gs>
                  </a:gsLst>
                  <a:lin ang="5400000"/>
                </a:gradFill>
                <a:effectLst/>
              </a:rPr>
              <a:t>This class is over </a:t>
            </a:r>
            <a:r>
              <a:rPr lang="en-US" altLang="zh-CN" sz="5400" b="0" cap="none" spc="0" dirty="0" err="1">
                <a:ln w="0"/>
                <a:gradFill>
                  <a:gsLst>
                    <a:gs pos="21000">
                      <a:srgbClr val="53575C"/>
                    </a:gs>
                    <a:gs pos="88000">
                      <a:srgbClr val="C5C7CA"/>
                    </a:gs>
                  </a:gsLst>
                  <a:lin ang="5400000"/>
                </a:gradFill>
                <a:effectLst/>
              </a:rPr>
              <a:t>here.Thank</a:t>
            </a:r>
            <a:r>
              <a:rPr lang="en-US" altLang="zh-CN" sz="5400" b="0" cap="none" spc="0" dirty="0">
                <a:ln w="0"/>
                <a:gradFill>
                  <a:gsLst>
                    <a:gs pos="21000">
                      <a:srgbClr val="53575C"/>
                    </a:gs>
                    <a:gs pos="88000">
                      <a:srgbClr val="C5C7CA"/>
                    </a:gs>
                  </a:gsLst>
                  <a:lin ang="5400000"/>
                </a:gradFill>
                <a:effectLst/>
              </a:rPr>
              <a:t> you</a:t>
            </a:r>
          </a:p>
          <a:p>
            <a:pPr algn="ctr"/>
            <a:r>
              <a:rPr lang="en-US" altLang="zh-CN" sz="5400" dirty="0">
                <a:ln w="0"/>
                <a:gradFill>
                  <a:gsLst>
                    <a:gs pos="21000">
                      <a:srgbClr val="53575C"/>
                    </a:gs>
                    <a:gs pos="88000">
                      <a:srgbClr val="C5C7CA"/>
                    </a:gs>
                  </a:gsLst>
                  <a:lin ang="5400000"/>
                </a:gradFill>
              </a:rPr>
              <a:t>Goodbye</a:t>
            </a:r>
            <a:endParaRPr lang="zh-CN" altLang="en-US" sz="5400" b="0" cap="none" spc="0" dirty="0">
              <a:ln w="0"/>
              <a:gradFill>
                <a:gsLst>
                  <a:gs pos="21000">
                    <a:srgbClr val="53575C"/>
                  </a:gs>
                  <a:gs pos="88000">
                    <a:srgbClr val="C5C7CA"/>
                  </a:gs>
                </a:gsLst>
                <a:lin ang="5400000"/>
              </a:gradFill>
              <a:effectLst/>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PP_MARK_KEY" val="a20420f1-3b01-489e-9762-8a05f68ed5f5"/>
  <p:tag name="COMMONDATA" val="eyJoZGlkIjoiZmI0NGJkOWZmMTg4ZjAxNTdmM2MxNjJhNzZjYTZjYTIifQ=="/>
</p:tagLst>
</file>

<file path=ppt/theme/theme1.xml><?xml version="1.0" encoding="utf-8"?>
<a:theme xmlns:a="http://schemas.openxmlformats.org/drawingml/2006/main" name="1_默认设计模板">
  <a:themeElements>
    <a:clrScheme name="1_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CCFFFF"/>
          </a:solidFill>
          <a:prstDash val="solid"/>
          <a:round/>
          <a:headEnd type="triangle" w="med" len="med"/>
          <a:tailEnd type="triangle" w="med" len="med"/>
        </a:ln>
      </a:spPr>
      <a:bodyPr vert="horz" wrap="none" lIns="91440" tIns="45720" rIns="91440" bIns="45720" numCol="1" anchor="ctr" anchorCtr="0" compatLnSpc="1"/>
      <a:lstStyle>
        <a:defPPr marL="0" marR="0" indent="0" algn="ctr" defTabSz="914400" rtl="0" eaLnBrk="1" fontAlgn="base" latinLnBrk="0" hangingPunct="1">
          <a:lnSpc>
            <a:spcPct val="100000"/>
          </a:lnSpc>
          <a:spcBef>
            <a:spcPct val="0"/>
          </a:spcBef>
          <a:spcAft>
            <a:spcPct val="0"/>
          </a:spcAft>
          <a:buClrTx/>
          <a:buSzTx/>
          <a:buFontTx/>
          <a:buNone/>
          <a:defRPr kumimoji="0" 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25400" cap="flat" cmpd="sng" algn="ctr">
          <a:solidFill>
            <a:srgbClr val="CCFFFF"/>
          </a:solidFill>
          <a:prstDash val="solid"/>
          <a:round/>
          <a:headEnd type="triangle" w="med" len="med"/>
          <a:tailEnd type="triangle" w="med" len="med"/>
        </a:ln>
      </a:spPr>
      <a:bodyPr vert="horz" wrap="none" lIns="91440" tIns="45720" rIns="91440" bIns="45720" numCol="1" anchor="ctr" anchorCtr="0" compatLnSpc="1"/>
      <a:lstStyle>
        <a:defPPr marL="0" marR="0" indent="0" algn="ctr" defTabSz="914400" rtl="0" eaLnBrk="1" fontAlgn="base" latinLnBrk="0" hangingPunct="1">
          <a:lnSpc>
            <a:spcPct val="100000"/>
          </a:lnSpc>
          <a:spcBef>
            <a:spcPct val="0"/>
          </a:spcBef>
          <a:spcAft>
            <a:spcPct val="0"/>
          </a:spcAft>
          <a:buClrTx/>
          <a:buSzTx/>
          <a:buFontTx/>
          <a:buNone/>
          <a:defRPr kumimoji="0" 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1_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TotalTime>
  <Words>619</Words>
  <Application>Microsoft Office PowerPoint</Application>
  <PresentationFormat>宽屏</PresentationFormat>
  <Paragraphs>79</Paragraphs>
  <Slides>11</Slides>
  <Notes>0</Notes>
  <HiddenSlides>0</HiddenSlides>
  <MMClips>0</MMClips>
  <ScaleCrop>false</ScaleCrop>
  <HeadingPairs>
    <vt:vector size="6" baseType="variant">
      <vt:variant>
        <vt:lpstr>已用的字体</vt:lpstr>
      </vt:variant>
      <vt:variant>
        <vt:i4>2</vt:i4>
      </vt:variant>
      <vt:variant>
        <vt:lpstr>主题</vt:lpstr>
      </vt:variant>
      <vt:variant>
        <vt:i4>1</vt:i4>
      </vt:variant>
      <vt:variant>
        <vt:lpstr>幻灯片标题</vt:lpstr>
      </vt:variant>
      <vt:variant>
        <vt:i4>11</vt:i4>
      </vt:variant>
    </vt:vector>
  </HeadingPairs>
  <TitlesOfParts>
    <vt:vector size="14" baseType="lpstr">
      <vt:lpstr>Arial</vt:lpstr>
      <vt:lpstr>Calibri</vt:lpstr>
      <vt:lpstr>1_默认设计模板</vt:lpstr>
      <vt:lpstr>人教版八年级第七单元单元整体设计 Unit 7 What’s the highest mountain in the world?</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微软用户</dc:creator>
  <cp:lastModifiedBy>e25260</cp:lastModifiedBy>
  <cp:revision>138</cp:revision>
  <dcterms:created xsi:type="dcterms:W3CDTF">2018-08-30T02:01:00Z</dcterms:created>
  <dcterms:modified xsi:type="dcterms:W3CDTF">2024-04-23T12:39:27Z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2052-11.1.0.12165</vt:lpwstr>
  </property>
  <property fmtid="{D5CDD505-2E9C-101B-9397-08002B2CF9AE}" pid="3" name="ICV">
    <vt:lpwstr>CE3806F35184416CB7B59A1677A5F0BC</vt:lpwstr>
  </property>
</Properties>
</file>