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7" r:id="rId3"/>
    <p:sldId id="258" r:id="rId4"/>
    <p:sldId id="259" r:id="rId5"/>
    <p:sldId id="260" r:id="rId6"/>
    <p:sldId id="261" r:id="rId7"/>
    <p:sldId id="262" r:id="rId8"/>
    <p:sldId id="263"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6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p:sp>
        <p:nvSpPr>
          <p:cNvPr id="3" name="内容占位符 2"/>
          <p:cNvSpPr>
            <a:spLocks noGrp="1"/>
          </p:cNvSpPr>
          <p:nvPr>
            <p:ph idx="1"/>
          </p:nvPr>
        </p:nvSpPr>
        <p:spPr>
          <a:xfrm>
            <a:off x="70" y="55"/>
            <a:ext cx="10969200" cy="4759200"/>
          </a:xfrm>
        </p:spPr>
        <p:txBody>
          <a:bodyPr/>
          <a:p>
            <a:r>
              <a:rPr lang="en-US" altLang="zh-CN" b="1"/>
              <a:t>  The World Pipe Band Championships will take place in Glasgow on Saturday. Over 120 of the world’s best pipe bands will compete at the championships. Over 4,000 pipers and drummers are expected to descend on the city for the annual event.</a:t>
            </a:r>
            <a:endParaRPr lang="en-US" altLang="zh-CN" b="1"/>
          </a:p>
          <a:p>
            <a:r>
              <a:rPr lang="en-US" altLang="zh-CN" b="1"/>
              <a:t>  It will take place at the St. James Playing Fields in Glasgow on Saturday, 18 May from 10:00 a.m. until 7:00 p.m. The event is free. Also, a free shuttle bus will run between the event car parks and the competition site. Shuttle buses will run every 15 minutes from 8:00 a.m. until 8:00 p.m.</a:t>
            </a:r>
            <a:endParaRPr lang="en-US" altLang="zh-CN" b="1"/>
          </a:p>
          <a:p>
            <a:r>
              <a:rPr lang="en-US" altLang="zh-CN" b="1"/>
              <a:t>  Glasgow City Council says it is estimated to bring </a:t>
            </a:r>
            <a:r>
              <a:rPr lang="" altLang="en-US" b="1"/>
              <a:t>£</a:t>
            </a:r>
            <a:r>
              <a:rPr lang="en-US" altLang="zh-CN" b="1"/>
              <a:t>300,000 to the local economy.</a:t>
            </a:r>
            <a:endParaRPr lang="en-US" altLang="zh-CN" b="1"/>
          </a:p>
          <a:p>
            <a:r>
              <a:rPr lang="en-US" altLang="zh-CN" b="1"/>
              <a:t>  The first World Pipe Band Championships were held in Edinburgh in 1947. The event first took place in Glasgow in 1948. It has been held regularly in Glasgow since 1986.</a:t>
            </a:r>
            <a:endParaRPr lang="en-US" altLang="zh-CN" b="1"/>
          </a:p>
        </p:txBody>
      </p:sp>
      <p:sp>
        <p:nvSpPr>
          <p:cNvPr id="4" name="文本框 3"/>
          <p:cNvSpPr txBox="1"/>
          <p:nvPr/>
        </p:nvSpPr>
        <p:spPr>
          <a:xfrm>
            <a:off x="273685" y="5526405"/>
            <a:ext cx="11355705" cy="1052195"/>
          </a:xfrm>
          <a:prstGeom prst="rect">
            <a:avLst/>
          </a:prstGeom>
          <a:noFill/>
        </p:spPr>
        <p:txBody>
          <a:bodyPr wrap="square" rtlCol="0">
            <a:noAutofit/>
          </a:bodyPr>
          <a:p>
            <a:r>
              <a:rPr lang="en-US" altLang="zh-CN"/>
              <a:t>Q1.</a:t>
            </a:r>
            <a:r>
              <a:rPr lang="en-US" altLang="zh-CN"/>
              <a:t>What event will take place in Glasgow?</a:t>
            </a:r>
            <a:endParaRPr lang="en-US" altLang="zh-CN"/>
          </a:p>
          <a:p>
            <a:r>
              <a:rPr lang="en-US" altLang="zh-CN"/>
              <a:t>Q2.What does Glasgow City Council say the event will do?</a:t>
            </a:r>
            <a:endParaRPr lang="zh-CN" altLang="en-US"/>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p:sp>
        <p:nvSpPr>
          <p:cNvPr id="3" name="内容占位符 2"/>
          <p:cNvSpPr>
            <a:spLocks noGrp="1"/>
          </p:cNvSpPr>
          <p:nvPr>
            <p:ph idx="1"/>
          </p:nvPr>
        </p:nvSpPr>
        <p:spPr>
          <a:xfrm>
            <a:off x="0" y="0"/>
            <a:ext cx="10720705" cy="4773930"/>
          </a:xfrm>
        </p:spPr>
        <p:txBody>
          <a:bodyPr>
            <a:normAutofit fontScale="90000" lnSpcReduction="10000"/>
          </a:bodyPr>
          <a:p>
            <a:r>
              <a:rPr lang="en-US" altLang="zh-CN" b="1"/>
              <a:t>  Summer doesn’t begin for two more days, but scientists are already sounding the alarm about dangerous ice melts going on right now in Greenland.</a:t>
            </a:r>
            <a:endParaRPr lang="en-US" altLang="zh-CN" b="1"/>
          </a:p>
          <a:p>
            <a:r>
              <a:rPr lang="en-US" altLang="zh-CN" b="1"/>
              <a:t>  The vast island usually locks away enough fresh water in its ice sheet, which if melted can raise global sea levels by six meters. And research shows that in recent years its ice has melted faster than ever before. This month, as temperatures in northwestern Greenland approach all - time highs, researchers are encountering unusual, surprising levels of melting ice in the region.</a:t>
            </a:r>
            <a:endParaRPr lang="en-US" altLang="zh-CN" b="1"/>
          </a:p>
          <a:p>
            <a:r>
              <a:rPr lang="en-US" altLang="zh-CN" b="1"/>
              <a:t>  The most significant concern here is how early this is all happening. Greenland experiences annual ice melt and growth cycles. But this year, the melting season began in early May. That’s a month earlier than normal and something that’s happened only once before in the historical record in 2016.</a:t>
            </a:r>
            <a:endParaRPr lang="en-US" altLang="zh-CN" b="1"/>
          </a:p>
          <a:p>
            <a:r>
              <a:rPr lang="en-US" altLang="zh-CN" b="1"/>
              <a:t>  That means that not only is the ice melting very fast, it has more time to melt this summer than it would in a normal climate system. Longer melt seasons like this one seem to lead to much greater contributions to sea level rise than in previous decades.</a:t>
            </a:r>
            <a:endParaRPr lang="en-US" altLang="zh-CN" b="1"/>
          </a:p>
          <a:p>
            <a:endParaRPr lang="en-US" altLang="zh-CN" b="1"/>
          </a:p>
        </p:txBody>
      </p:sp>
      <p:sp>
        <p:nvSpPr>
          <p:cNvPr id="4" name="文本框 3"/>
          <p:cNvSpPr txBox="1"/>
          <p:nvPr/>
        </p:nvSpPr>
        <p:spPr>
          <a:xfrm>
            <a:off x="262890" y="5601335"/>
            <a:ext cx="10421620" cy="645160"/>
          </a:xfrm>
          <a:prstGeom prst="rect">
            <a:avLst/>
          </a:prstGeom>
          <a:noFill/>
        </p:spPr>
        <p:txBody>
          <a:bodyPr wrap="square" rtlCol="0">
            <a:spAutoFit/>
          </a:bodyPr>
          <a:p>
            <a:r>
              <a:rPr lang="en-US" altLang="zh-CN"/>
              <a:t>Q3.What is scientists’ warning in the news report?</a:t>
            </a:r>
            <a:endParaRPr lang="en-US" altLang="zh-CN"/>
          </a:p>
          <a:p>
            <a:r>
              <a:rPr lang="en-US" altLang="zh-CN"/>
              <a:t>Q4.What do we learn about this year’s ice melting season in Greenland?</a:t>
            </a:r>
            <a:endParaRPr lang="zh-CN" altLang="en-US"/>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p:sp>
        <p:nvSpPr>
          <p:cNvPr id="3" name="内容占位符 2"/>
          <p:cNvSpPr>
            <a:spLocks noGrp="1"/>
          </p:cNvSpPr>
          <p:nvPr>
            <p:ph idx="1"/>
          </p:nvPr>
        </p:nvSpPr>
        <p:spPr>
          <a:xfrm>
            <a:off x="70" y="55"/>
            <a:ext cx="10969200" cy="4759200"/>
          </a:xfrm>
        </p:spPr>
        <p:txBody>
          <a:bodyPr>
            <a:normAutofit fontScale="80000"/>
          </a:bodyPr>
          <a:p>
            <a:r>
              <a:rPr lang="en-US" altLang="zh-CN" b="1"/>
              <a:t>  Bundles containing thousands of pounds in cash keep turning up on the streets of Blackhall Colliery in northern England, according to police. Residents of the village have been coming across bundles of </a:t>
            </a:r>
            <a:r>
              <a:rPr lang="" altLang="en-US" b="1"/>
              <a:t>£</a:t>
            </a:r>
            <a:r>
              <a:rPr lang="en-US" altLang="zh-CN" b="1"/>
              <a:t>20 notes – usually worth </a:t>
            </a:r>
            <a:r>
              <a:rPr lang="" altLang="en-US" b="1"/>
              <a:t>£</a:t>
            </a:r>
            <a:r>
              <a:rPr lang="en-US" altLang="zh-CN" b="1"/>
              <a:t>2,000 – in the former mining village in County Durham.</a:t>
            </a:r>
            <a:endParaRPr lang="en-US" altLang="zh-CN" b="1"/>
          </a:p>
          <a:p>
            <a:r>
              <a:rPr lang="en-US" altLang="zh-CN" b="1"/>
              <a:t>  The latest discovery was on Monday, meaning four of these cash bundles have been handed in this year and 13 since 2014.</a:t>
            </a:r>
            <a:endParaRPr lang="en-US" altLang="zh-CN" b="1"/>
          </a:p>
          <a:p>
            <a:r>
              <a:rPr lang="en-US" altLang="zh-CN" b="1"/>
              <a:t>  The bundles are usually left in plain sight and have been scattered across the small coastal village. The owner has two weeks to collect the cash, which is then returned to the finder if not claimed, according to Peterlee Police.</a:t>
            </a:r>
            <a:endParaRPr lang="en-US" altLang="zh-CN" b="1"/>
          </a:p>
          <a:p>
            <a:r>
              <a:rPr lang="en-US" altLang="zh-CN" b="1"/>
              <a:t>  A Durham Police spokesperson said the money has been returned to the lucky finders in all cases except yesterday.</a:t>
            </a:r>
            <a:endParaRPr lang="en-US" altLang="zh-CN" b="1"/>
          </a:p>
          <a:p>
            <a:r>
              <a:rPr lang="en-US" altLang="zh-CN" b="1"/>
              <a:t>  Policeman John Forster said in a statement: “The circumstances remain a mystery so we would welcome any information that will help us get to the bottom of these random incidents.”</a:t>
            </a:r>
            <a:endParaRPr lang="en-US" altLang="zh-CN" b="1"/>
          </a:p>
          <a:p>
            <a:r>
              <a:rPr lang="en-US" altLang="zh-CN" b="1"/>
              <a:t>  He told The Northern Echo "It isn't an affluent part of the world, so for them to find cash of that amount and instantly think about taking it to the police stations shows the community spirit there is."</a:t>
            </a:r>
            <a:endParaRPr lang="en-US" altLang="zh-CN" b="1"/>
          </a:p>
        </p:txBody>
      </p:sp>
      <p:sp>
        <p:nvSpPr>
          <p:cNvPr id="4" name="文本框 3"/>
          <p:cNvSpPr txBox="1"/>
          <p:nvPr/>
        </p:nvSpPr>
        <p:spPr>
          <a:xfrm>
            <a:off x="269875" y="5030470"/>
            <a:ext cx="10597515" cy="922020"/>
          </a:xfrm>
          <a:prstGeom prst="rect">
            <a:avLst/>
          </a:prstGeom>
          <a:noFill/>
        </p:spPr>
        <p:txBody>
          <a:bodyPr wrap="square" rtlCol="0">
            <a:spAutoFit/>
          </a:bodyPr>
          <a:p>
            <a:r>
              <a:rPr lang="en-US" altLang="zh-CN"/>
              <a:t>Q5.What happened on the streets of Blackhall Colliery?</a:t>
            </a:r>
            <a:endParaRPr lang="en-US" altLang="zh-CN"/>
          </a:p>
          <a:p>
            <a:r>
              <a:rPr lang="en-US" altLang="zh-CN"/>
              <a:t>Q6.What do the local police do with the money if not claimed in two weeks?</a:t>
            </a:r>
            <a:endParaRPr lang="en-US" altLang="zh-CN"/>
          </a:p>
          <a:p>
            <a:r>
              <a:rPr lang="en-US" altLang="zh-CN"/>
              <a:t>Q7.What did the policeman John Forster say about the villagers?</a:t>
            </a:r>
            <a:endParaRPr lang="zh-CN" altLang="en-US"/>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p:sp>
        <p:nvSpPr>
          <p:cNvPr id="3" name="内容占位符 2"/>
          <p:cNvSpPr>
            <a:spLocks noGrp="1"/>
          </p:cNvSpPr>
          <p:nvPr>
            <p:ph idx="1"/>
          </p:nvPr>
        </p:nvSpPr>
        <p:spPr>
          <a:xfrm>
            <a:off x="70" y="55"/>
            <a:ext cx="10969200" cy="4759200"/>
          </a:xfrm>
        </p:spPr>
        <p:txBody>
          <a:bodyPr>
            <a:noAutofit/>
          </a:bodyPr>
          <a:p>
            <a:r>
              <a:rPr lang="en-US" altLang="zh-CN" sz="1400" b="1"/>
              <a:t>W: It’s your birthday next week. What have you got planned?</a:t>
            </a:r>
            <a:endParaRPr lang="en-US" altLang="zh-CN" sz="1400" b="1"/>
          </a:p>
          <a:p>
            <a:r>
              <a:rPr lang="en-US" altLang="zh-CN" sz="1400" b="1"/>
              <a:t>M: I’m not sure. I often feel strange on my birthday. It’s like my brain decides to have a crisis.</a:t>
            </a:r>
            <a:endParaRPr lang="en-US" altLang="zh-CN" sz="1400" b="1"/>
          </a:p>
          <a:p>
            <a:r>
              <a:rPr lang="en-US" altLang="zh-CN" sz="1400" b="1"/>
              <a:t>W: It’s not entirely unusual to feel anxious or sad around your birthday. Birthdays can tap into a lot of things people worry about, including their achievements in life in the past decade, or their accomplishments of the past year. Many begin to search for the meaning of their existence, leading to behaviors such as ending or starting a relationship, or plans, like starting a vigorous diet or fitness program.</a:t>
            </a:r>
            <a:endParaRPr lang="en-US" altLang="zh-CN" sz="1400" b="1"/>
          </a:p>
          <a:p>
            <a:r>
              <a:rPr lang="en-US" altLang="zh-CN" sz="1400" b="1"/>
              <a:t>M: I have wonderful friends and I love celebrating their birthdays. But I don’t like being the center of attention, receiving gifts and having a fuss made. It seems to trigger a type of social anxiety. I think social media too can intensify things as birthdays now play out more publicly. Birthday reminders can be helpful, but I kind of worry I won’t be able to drum up my own day and show it to look as exciting as it is supposed to be.</a:t>
            </a:r>
            <a:endParaRPr lang="en-US" altLang="zh-CN" sz="1400" b="1"/>
          </a:p>
          <a:p>
            <a:r>
              <a:rPr lang="en-US" altLang="zh-CN" sz="1400" b="1"/>
              <a:t>W: Well, to deal with the birthday blues, you should not isolate yourself. It’s best to gradually face your birthday with people you trust. That would help you learn self - acceptance, or that it’s okay to be the focus.</a:t>
            </a:r>
            <a:endParaRPr lang="en-US" altLang="zh-CN" sz="1400" b="1"/>
          </a:p>
          <a:p>
            <a:r>
              <a:rPr lang="en-US" altLang="zh-CN" sz="1400" b="1"/>
              <a:t>M: Perhaps. Or I could perceive my birthday as an opportunity to do something for others like asking people to make a donation instead of buying a gift.</a:t>
            </a:r>
            <a:endParaRPr lang="en-US" altLang="zh-CN" sz="1400" b="1"/>
          </a:p>
          <a:p>
            <a:r>
              <a:rPr lang="en-US" altLang="zh-CN" sz="1400" b="1"/>
              <a:t>W: Exactly. Or even simply see your birthday as an opportunity to bring people together for them to have fun.</a:t>
            </a:r>
            <a:endParaRPr lang="en-US" altLang="zh-CN" sz="1400" b="1"/>
          </a:p>
        </p:txBody>
      </p:sp>
      <p:sp>
        <p:nvSpPr>
          <p:cNvPr id="4" name="文本框 3"/>
          <p:cNvSpPr txBox="1"/>
          <p:nvPr/>
        </p:nvSpPr>
        <p:spPr>
          <a:xfrm>
            <a:off x="1363345" y="5842635"/>
            <a:ext cx="10597515" cy="1076325"/>
          </a:xfrm>
          <a:prstGeom prst="rect">
            <a:avLst/>
          </a:prstGeom>
          <a:noFill/>
        </p:spPr>
        <p:txBody>
          <a:bodyPr wrap="square" rtlCol="0">
            <a:spAutoFit/>
          </a:bodyPr>
          <a:p>
            <a:r>
              <a:rPr lang="en-US" altLang="zh-CN" sz="1600"/>
              <a:t>Q8.How does the man often feel on his birthday?</a:t>
            </a:r>
            <a:endParaRPr lang="en-US" altLang="zh-CN" sz="1600"/>
          </a:p>
          <a:p>
            <a:r>
              <a:rPr lang="en-US" altLang="zh-CN" sz="1600"/>
              <a:t>Q9.What does the woman say many people tend to do on their birthday?</a:t>
            </a:r>
            <a:endParaRPr lang="en-US" altLang="zh-CN" sz="1600"/>
          </a:p>
          <a:p>
            <a:r>
              <a:rPr lang="en-US" altLang="zh-CN" sz="1600"/>
              <a:t>Q10.What does the man say about birthday celebrations?</a:t>
            </a:r>
            <a:endParaRPr lang="en-US" altLang="zh-CN" sz="1600"/>
          </a:p>
          <a:p>
            <a:r>
              <a:rPr lang="en-US" altLang="zh-CN" sz="1600"/>
              <a:t>Q11.What does the woman suggest the man do about his birthday celebration at the end of the conversation?</a:t>
            </a:r>
            <a:endParaRPr lang="en-US" altLang="zh-CN" sz="1600"/>
          </a:p>
        </p:txBody>
      </p:sp>
      <p:sp>
        <p:nvSpPr>
          <p:cNvPr id="2" name="文本框 1"/>
          <p:cNvSpPr txBox="1"/>
          <p:nvPr/>
        </p:nvSpPr>
        <p:spPr>
          <a:xfrm>
            <a:off x="3048000" y="2552065"/>
            <a:ext cx="6096000" cy="368300"/>
          </a:xfrm>
          <a:prstGeom prst="rect">
            <a:avLst/>
          </a:prstGeom>
          <a:noFill/>
        </p:spPr>
        <p:txBody>
          <a:bodyPr wrap="square" rtlCol="0" anchor="t">
            <a:spAutoFit/>
          </a:bodyPr>
          <a:p>
            <a:endParaRPr lang="zh-CN" altLang="en-US"/>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p:sp>
        <p:nvSpPr>
          <p:cNvPr id="3" name="内容占位符 2"/>
          <p:cNvSpPr>
            <a:spLocks noGrp="1"/>
          </p:cNvSpPr>
          <p:nvPr>
            <p:ph idx="1"/>
          </p:nvPr>
        </p:nvSpPr>
        <p:spPr>
          <a:xfrm>
            <a:off x="70" y="55"/>
            <a:ext cx="10969200" cy="4759200"/>
          </a:xfrm>
        </p:spPr>
        <p:txBody>
          <a:bodyPr>
            <a:noAutofit/>
          </a:bodyPr>
          <a:p>
            <a:r>
              <a:rPr lang="en-US" altLang="zh-CN" sz="900" b="1"/>
              <a:t>W: The metro was absolutely terrible this morning.</a:t>
            </a:r>
            <a:endParaRPr lang="en-US" altLang="zh-CN" sz="900" b="1"/>
          </a:p>
          <a:p>
            <a:r>
              <a:rPr lang="en-US" altLang="zh-CN" sz="900" b="1"/>
              <a:t>M: Oh, was there a delay?</a:t>
            </a:r>
            <a:endParaRPr lang="en-US" altLang="zh-CN" sz="900" b="1"/>
          </a:p>
          <a:p>
            <a:r>
              <a:rPr lang="en-US" altLang="zh-CN" sz="900" b="1"/>
              <a:t>W: No, but the train was so packed that I could barely move, and it was difficult to breathe too. At every station, more people squeezed in and I got pushed further and further inside. When I got to my station, I could hardly get out. Once I did get out, I was totally exhausted.</a:t>
            </a:r>
            <a:endParaRPr lang="en-US" altLang="zh-CN" sz="900" b="1"/>
          </a:p>
          <a:p>
            <a:r>
              <a:rPr lang="en-US" altLang="zh-CN" sz="900" b="1"/>
              <a:t>M: That sounds like a nightmare. Why didn’t you take the bus?</a:t>
            </a:r>
            <a:endParaRPr lang="en-US" altLang="zh-CN" sz="900" b="1"/>
          </a:p>
          <a:p>
            <a:r>
              <a:rPr lang="en-US" altLang="zh-CN" sz="900" b="1"/>
              <a:t>W: The bus takes twice as long and it’s just as crowded.</a:t>
            </a:r>
            <a:endParaRPr lang="en-US" altLang="zh-CN" sz="900" b="1"/>
          </a:p>
          <a:p>
            <a:r>
              <a:rPr lang="en-US" altLang="zh-CN" sz="900" b="1"/>
              <a:t>M: Well, what’s the alternative? Haven’t you got a car?</a:t>
            </a:r>
            <a:endParaRPr lang="en-US" altLang="zh-CN" sz="900" b="1"/>
          </a:p>
          <a:p>
            <a:r>
              <a:rPr lang="en-US" altLang="zh-CN" sz="900" b="1"/>
              <a:t>W: I’ve got a driver’s license, but that’s all. I’m saving up to buy something reasonably small and cute, but it’s still a bit expensive for me, and it’ll take a while before I have enough money.</a:t>
            </a:r>
            <a:endParaRPr lang="en-US" altLang="zh-CN" sz="900" b="1"/>
          </a:p>
          <a:p>
            <a:r>
              <a:rPr lang="en-US" altLang="zh-CN" sz="900" b="1"/>
              <a:t>M: Have you thought about getting an electric motorbike?</a:t>
            </a:r>
            <a:endParaRPr lang="en-US" altLang="zh-CN" sz="900" b="1"/>
          </a:p>
          <a:p>
            <a:r>
              <a:rPr lang="en-US" altLang="zh-CN" sz="900" b="1"/>
              <a:t>W: I consider that for maybe a minute. But honestly, I’ve just seen too many horrible accidents involving those dangerous monsters.</a:t>
            </a:r>
            <a:endParaRPr lang="en-US" altLang="zh-CN" sz="900" b="1"/>
          </a:p>
          <a:p>
            <a:r>
              <a:rPr lang="en-US" altLang="zh-CN" sz="900" b="1"/>
              <a:t>M: What about those popular shared bikes? You could register to use one.</a:t>
            </a:r>
            <a:endParaRPr lang="en-US" altLang="zh-CN" sz="900" b="1"/>
          </a:p>
          <a:p>
            <a:r>
              <a:rPr lang="en-US" altLang="zh-CN" sz="900" b="1"/>
              <a:t>W: Yeah, that’s a possibility. There are always several of those bikes out in front of our apartment complex.</a:t>
            </a:r>
            <a:endParaRPr lang="en-US" altLang="zh-CN" sz="900" b="1"/>
          </a:p>
          <a:p>
            <a:r>
              <a:rPr lang="en-US" altLang="zh-CN" sz="900" b="1"/>
              <a:t>M: Or you could just walk to work.</a:t>
            </a:r>
            <a:endParaRPr lang="en-US" altLang="zh-CN" sz="900" b="1"/>
          </a:p>
          <a:p>
            <a:r>
              <a:rPr lang="en-US" altLang="zh-CN" sz="900" b="1"/>
              <a:t>W: Well, it’s five kilometers from home to the office. But you’ve given me a thought. I could take a change of clothes and jog to work. But at this time of year, the air pollution is a real problem.</a:t>
            </a:r>
            <a:endParaRPr lang="en-US" altLang="zh-CN" sz="900" b="1"/>
          </a:p>
          <a:p>
            <a:r>
              <a:rPr lang="en-US" altLang="zh-CN" sz="900" b="1"/>
              <a:t>M: Oh, yeah. I didn’t think of that. You take a taxi if you really have to.</a:t>
            </a:r>
            <a:endParaRPr lang="en-US" altLang="zh-CN" sz="900" b="1"/>
          </a:p>
          <a:p>
            <a:r>
              <a:rPr lang="en-US" altLang="zh-CN" sz="900" b="1"/>
              <a:t>W: Well, that’s an expensive way to get to work.</a:t>
            </a:r>
            <a:endParaRPr lang="en-US" altLang="zh-CN" sz="900" b="1"/>
          </a:p>
          <a:p>
            <a:r>
              <a:rPr lang="en-US" altLang="zh-CN" sz="900" b="1"/>
              <a:t>M: Not if you use a ride sharing app.</a:t>
            </a:r>
            <a:endParaRPr lang="en-US" altLang="zh-CN" sz="900" b="1"/>
          </a:p>
          <a:p>
            <a:r>
              <a:rPr lang="en-US" altLang="zh-CN" sz="900" b="1"/>
              <a:t>W: Good idea. I’ll download one immediately. Thank you.</a:t>
            </a:r>
            <a:endParaRPr lang="en-US" altLang="zh-CN" sz="900" b="1"/>
          </a:p>
        </p:txBody>
      </p:sp>
      <p:sp>
        <p:nvSpPr>
          <p:cNvPr id="4" name="文本框 3"/>
          <p:cNvSpPr txBox="1"/>
          <p:nvPr/>
        </p:nvSpPr>
        <p:spPr>
          <a:xfrm>
            <a:off x="1363345" y="5842635"/>
            <a:ext cx="10597515" cy="1076325"/>
          </a:xfrm>
          <a:prstGeom prst="rect">
            <a:avLst/>
          </a:prstGeom>
          <a:noFill/>
        </p:spPr>
        <p:txBody>
          <a:bodyPr wrap="square" rtlCol="0">
            <a:spAutoFit/>
          </a:bodyPr>
          <a:p>
            <a:r>
              <a:rPr lang="en-US" altLang="zh-CN" sz="1600"/>
              <a:t>Q12.What does the woman say about her subway ride?</a:t>
            </a:r>
            <a:endParaRPr lang="en-US" altLang="zh-CN" sz="1600"/>
          </a:p>
          <a:p>
            <a:r>
              <a:rPr lang="en-US" altLang="zh-CN" sz="1600"/>
              <a:t>Q13.Why hasn’t the woman got her own car?</a:t>
            </a:r>
            <a:endParaRPr lang="en-US" altLang="zh-CN" sz="1600"/>
          </a:p>
          <a:p>
            <a:r>
              <a:rPr lang="en-US" altLang="zh-CN" sz="1600"/>
              <a:t>Q14.What does the woman say about electric motorbikes?</a:t>
            </a:r>
            <a:endParaRPr lang="en-US" altLang="zh-CN" sz="1600"/>
          </a:p>
          <a:p>
            <a:r>
              <a:rPr lang="en-US" altLang="zh-CN" sz="1600"/>
              <a:t>Q15.How was the woman going to get to work?</a:t>
            </a:r>
            <a:endParaRPr lang="en-US" altLang="zh-CN" sz="1600"/>
          </a:p>
        </p:txBody>
      </p:sp>
      <p:sp>
        <p:nvSpPr>
          <p:cNvPr id="2" name="文本框 1"/>
          <p:cNvSpPr txBox="1"/>
          <p:nvPr/>
        </p:nvSpPr>
        <p:spPr>
          <a:xfrm>
            <a:off x="3048000" y="2552065"/>
            <a:ext cx="6096000" cy="368300"/>
          </a:xfrm>
          <a:prstGeom prst="rect">
            <a:avLst/>
          </a:prstGeom>
          <a:noFill/>
        </p:spPr>
        <p:txBody>
          <a:bodyPr wrap="square" rtlCol="0" anchor="t">
            <a:spAutoFit/>
          </a:bodyPr>
          <a:p>
            <a:endParaRPr lang="zh-CN" altLang="en-US"/>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p:sp>
        <p:nvSpPr>
          <p:cNvPr id="3" name="内容占位符 2"/>
          <p:cNvSpPr>
            <a:spLocks noGrp="1"/>
          </p:cNvSpPr>
          <p:nvPr>
            <p:ph idx="1"/>
          </p:nvPr>
        </p:nvSpPr>
        <p:spPr>
          <a:xfrm>
            <a:off x="70" y="55"/>
            <a:ext cx="10969200" cy="4759200"/>
          </a:xfrm>
        </p:spPr>
        <p:txBody>
          <a:bodyPr>
            <a:noAutofit/>
          </a:bodyPr>
          <a:p>
            <a:r>
              <a:rPr lang="en-US" altLang="zh-CN" sz="1400" b="1"/>
              <a:t>  Steve Miller began his career in IT back in the late 1980s. Being a deaf person in tech required a huge amount of effort in organization. Because there was no email or text message service, everything had to be done face to face, or by telephone. Communicating in meetings was very difficult. He needed a sign language interpreter for every meeting, but it was a huge effort to coordinate.</a:t>
            </a:r>
            <a:endParaRPr lang="en-US" altLang="zh-CN" sz="1400" b="1"/>
          </a:p>
          <a:p>
            <a:r>
              <a:rPr lang="en-US" altLang="zh-CN" sz="1400" b="1"/>
              <a:t>  These days, although challenges still remain, it’s a good time to be a deaf person in tech, says Miller. Big advances in speech recognition technology have enabled communication tools to turn live speech into text in real time on your smartphone or laptop, and sign language into text as well.</a:t>
            </a:r>
            <a:endParaRPr lang="en-US" altLang="zh-CN" sz="1400" b="1"/>
          </a:p>
          <a:p>
            <a:r>
              <a:rPr lang="en-US" altLang="zh-CN" sz="1400" b="1"/>
              <a:t>  New Tech coupled with improvements in hearing aid technology and medical advances means that Miller is able to focus far more on his work. He has benefited to a great extent from a tiny hearing device in his ear. It gives him a degree of hearing, and he can use a variety of communication methods depending on the situation. He can employ lip reading and have meetings via video instead of on the phone. These things have made a huge difference. He no longer has to worry about whether or not he can understand. He can just concentrate on how interesting the meeting might be and what he needs to get out of it in order to progress.</a:t>
            </a:r>
            <a:endParaRPr lang="en-US" altLang="zh-CN" sz="1400" b="1"/>
          </a:p>
        </p:txBody>
      </p:sp>
      <p:sp>
        <p:nvSpPr>
          <p:cNvPr id="4" name="文本框 3"/>
          <p:cNvSpPr txBox="1"/>
          <p:nvPr/>
        </p:nvSpPr>
        <p:spPr>
          <a:xfrm>
            <a:off x="427355" y="4935855"/>
            <a:ext cx="10597515" cy="829945"/>
          </a:xfrm>
          <a:prstGeom prst="rect">
            <a:avLst/>
          </a:prstGeom>
          <a:noFill/>
        </p:spPr>
        <p:txBody>
          <a:bodyPr wrap="square" rtlCol="0">
            <a:spAutoFit/>
          </a:bodyPr>
          <a:p>
            <a:r>
              <a:rPr lang="en-US" altLang="zh-CN" sz="1600"/>
              <a:t>Q16.What do we learn about Steve Miller?</a:t>
            </a:r>
            <a:endParaRPr lang="en-US" altLang="zh-CN" sz="1600"/>
          </a:p>
          <a:p>
            <a:r>
              <a:rPr lang="en-US" altLang="zh-CN" sz="1600"/>
              <a:t>Q17.What does Miller say is making things better for people like him?</a:t>
            </a:r>
            <a:endParaRPr lang="en-US" altLang="zh-CN" sz="1600"/>
          </a:p>
          <a:p>
            <a:r>
              <a:rPr lang="en-US" altLang="zh-CN" sz="1600"/>
              <a:t>Q18.In what way can Miller benefit from attending meetings via video?</a:t>
            </a:r>
            <a:endParaRPr lang="en-US" altLang="zh-CN" sz="1600"/>
          </a:p>
        </p:txBody>
      </p:sp>
      <p:sp>
        <p:nvSpPr>
          <p:cNvPr id="2" name="文本框 1"/>
          <p:cNvSpPr txBox="1"/>
          <p:nvPr/>
        </p:nvSpPr>
        <p:spPr>
          <a:xfrm>
            <a:off x="3048000" y="2552065"/>
            <a:ext cx="6096000" cy="368300"/>
          </a:xfrm>
          <a:prstGeom prst="rect">
            <a:avLst/>
          </a:prstGeom>
          <a:noFill/>
        </p:spPr>
        <p:txBody>
          <a:bodyPr wrap="square" rtlCol="0" anchor="t">
            <a:spAutoFit/>
          </a:bodyPr>
          <a:p>
            <a:endParaRPr lang="zh-CN" alt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p:sp>
        <p:nvSpPr>
          <p:cNvPr id="3" name="内容占位符 2"/>
          <p:cNvSpPr>
            <a:spLocks noGrp="1"/>
          </p:cNvSpPr>
          <p:nvPr>
            <p:ph idx="1"/>
          </p:nvPr>
        </p:nvSpPr>
        <p:spPr>
          <a:xfrm>
            <a:off x="70" y="55"/>
            <a:ext cx="10969200" cy="4759200"/>
          </a:xfrm>
        </p:spPr>
        <p:txBody>
          <a:bodyPr>
            <a:noAutofit/>
          </a:bodyPr>
          <a:p>
            <a:r>
              <a:rPr lang="en-US" altLang="zh-CN" sz="1400" b="1"/>
              <a:t>  Color is now spreading through our homes, up staircases, across wood frames and ceilings, filling in neutral spaces.</a:t>
            </a:r>
            <a:endParaRPr lang="en-US" altLang="zh-CN" sz="1400" b="1"/>
          </a:p>
          <a:p>
            <a:r>
              <a:rPr lang="en-US" altLang="zh-CN" sz="1400" b="1"/>
              <a:t>  According to one interior designer, when people return home, they want to see colors that cheer them up and give them a hug. Pure white walls simply don’t do that. They don’t look after you.</a:t>
            </a:r>
            <a:endParaRPr lang="en-US" altLang="zh-CN" sz="1400" b="1"/>
          </a:p>
          <a:p>
            <a:r>
              <a:rPr lang="en-US" altLang="zh-CN" sz="1400" b="1"/>
              <a:t>  Another interior designer commented that certain combinations can key into something on a deeper level, transporting you to a different moment in time. That’s the power of color.</a:t>
            </a:r>
            <a:endParaRPr lang="en-US" altLang="zh-CN" sz="1400" b="1"/>
          </a:p>
          <a:p>
            <a:r>
              <a:rPr lang="en-US" altLang="zh-CN" sz="1400" b="1"/>
              <a:t>  If you are thinking to try color on some of your neutral walls, the advice is refreshingly simple: Choose a color you actually like.</a:t>
            </a:r>
            <a:endParaRPr lang="en-US" altLang="zh-CN" sz="1400" b="1"/>
          </a:p>
          <a:p>
            <a:r>
              <a:rPr lang="en-US" altLang="zh-CN" sz="1400" b="1"/>
              <a:t>  Don’t go for a color because it’s in fashion, or you’ve seen it in a magazine.</a:t>
            </a:r>
            <a:endParaRPr lang="en-US" altLang="zh-CN" sz="1400" b="1"/>
          </a:p>
          <a:p>
            <a:r>
              <a:rPr lang="en-US" altLang="zh-CN" sz="1400" b="1"/>
              <a:t>  If you’re weary of full color, test your tolerance with smaller spaces, such as the inside of a cupboard or a bright window frame. If it gives you joy every time you open the cupboard, you can start to take it further.</a:t>
            </a:r>
            <a:endParaRPr lang="en-US" altLang="zh-CN" sz="1400" b="1"/>
          </a:p>
          <a:p>
            <a:r>
              <a:rPr lang="en-US" altLang="zh-CN" sz="1400" b="1"/>
              <a:t>  One can also paint the wooden frameworks the same color as the walls, helping the rooms look bigger. In the kitchen, painting the overhead cupboards and the walls in the same color can make it feel more spacious.</a:t>
            </a:r>
            <a:endParaRPr lang="en-US" altLang="zh-CN" sz="1400" b="1"/>
          </a:p>
          <a:p>
            <a:r>
              <a:rPr lang="en-US" altLang="zh-CN" sz="1400" b="1"/>
              <a:t>  While painting the kitchen counters, a bold color can make everything feel more open and lighter. Additionally, a painted ceiling is a magical thing without being too obvious and can affect how the space feels as well.</a:t>
            </a:r>
            <a:endParaRPr lang="en-US" altLang="zh-CN" sz="1400" b="1"/>
          </a:p>
        </p:txBody>
      </p:sp>
      <p:sp>
        <p:nvSpPr>
          <p:cNvPr id="4" name="文本框 3"/>
          <p:cNvSpPr txBox="1"/>
          <p:nvPr/>
        </p:nvSpPr>
        <p:spPr>
          <a:xfrm>
            <a:off x="641985" y="5942330"/>
            <a:ext cx="10597515" cy="829945"/>
          </a:xfrm>
          <a:prstGeom prst="rect">
            <a:avLst/>
          </a:prstGeom>
          <a:noFill/>
        </p:spPr>
        <p:txBody>
          <a:bodyPr wrap="square" rtlCol="0">
            <a:spAutoFit/>
          </a:bodyPr>
          <a:p>
            <a:r>
              <a:rPr lang="en-US" altLang="zh-CN" sz="1600"/>
              <a:t>Q19.What do people want upon returning home according to the passage?</a:t>
            </a:r>
            <a:endParaRPr lang="en-US" altLang="zh-CN" sz="1600"/>
          </a:p>
          <a:p>
            <a:r>
              <a:rPr lang="en-US" altLang="zh-CN" sz="1600"/>
              <a:t>Q20.What does the passage say people should avoid doing in home decoration?</a:t>
            </a:r>
            <a:endParaRPr lang="en-US" altLang="zh-CN" sz="1600"/>
          </a:p>
          <a:p>
            <a:r>
              <a:rPr lang="en-US" altLang="zh-CN" sz="1600"/>
              <a:t>Q21.What can one do to make a room look bigger?</a:t>
            </a:r>
            <a:endParaRPr lang="en-US" altLang="zh-CN" sz="1600"/>
          </a:p>
        </p:txBody>
      </p:sp>
      <p:sp>
        <p:nvSpPr>
          <p:cNvPr id="2" name="文本框 1"/>
          <p:cNvSpPr txBox="1"/>
          <p:nvPr/>
        </p:nvSpPr>
        <p:spPr>
          <a:xfrm>
            <a:off x="3048000" y="2552065"/>
            <a:ext cx="6096000" cy="368300"/>
          </a:xfrm>
          <a:prstGeom prst="rect">
            <a:avLst/>
          </a:prstGeom>
          <a:noFill/>
        </p:spPr>
        <p:txBody>
          <a:bodyPr wrap="square" rtlCol="0" anchor="t">
            <a:spAutoFit/>
          </a:bodyPr>
          <a:p>
            <a:endParaRPr lang="zh-CN" altLang="en-US"/>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wm#"/>
  <p:tag name="KSO_WM_TEMPLATE_CATEGORY" val="custom"/>
  <p:tag name="KSO_WM_TEMPLATE_INDEX" val="20205081"/>
</p:tagLst>
</file>

<file path=ppt/tags/tag64.xml><?xml version="1.0" encoding="utf-8"?>
<p:tagLst xmlns:p="http://schemas.openxmlformats.org/presentationml/2006/main">
  <p:tag name="KSO_WM_BEAUTIFY_FLAG" val="#wm#"/>
  <p:tag name="KSO_WM_TEMPLATE_CATEGORY" val="custom"/>
  <p:tag name="KSO_WM_TEMPLATE_INDEX" val="20205081"/>
</p:tagLst>
</file>

<file path=ppt/tags/tag65.xml><?xml version="1.0" encoding="utf-8"?>
<p:tagLst xmlns:p="http://schemas.openxmlformats.org/presentationml/2006/main">
  <p:tag name="KSO_WM_BEAUTIFY_FLAG" val="#wm#"/>
  <p:tag name="KSO_WM_TEMPLATE_CATEGORY" val="custom"/>
  <p:tag name="KSO_WM_TEMPLATE_INDEX" val="20205081"/>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9947</Words>
  <Application>WPS 演示</Application>
  <PresentationFormat>宽屏</PresentationFormat>
  <Paragraphs>85</Paragraphs>
  <Slides>7</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vt:i4>
      </vt:variant>
    </vt:vector>
  </HeadingPairs>
  <TitlesOfParts>
    <vt:vector size="15" baseType="lpstr">
      <vt:lpstr>Arial</vt:lpstr>
      <vt:lpstr>宋体</vt:lpstr>
      <vt:lpstr>Wingdings</vt:lpstr>
      <vt:lpstr>Wingdings</vt:lpstr>
      <vt:lpstr>微软雅黑</vt:lpstr>
      <vt:lpstr>Arial Unicode MS</vt:lpstr>
      <vt:lpstr>Calibri</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Pretend°</cp:lastModifiedBy>
  <cp:revision>155</cp:revision>
  <dcterms:created xsi:type="dcterms:W3CDTF">2019-06-19T02:08:00Z</dcterms:created>
  <dcterms:modified xsi:type="dcterms:W3CDTF">2025-05-18T13:44:28Z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2052-12.1.0.21171</vt:lpwstr>
  </property>
  <property fmtid="{D5CDD505-2E9C-101B-9397-08002B2CF9AE}" pid="3" name="ICV">
    <vt:lpwstr>74F5AE559D7B4F18B3F56D6678ADC1FA_11</vt:lpwstr>
  </property>
</Properties>
</file>