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693400" cy="756285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file:///D:\qq&#25991;&#20214;\712321467\Image\C2C\Image2\%7b75232B38-A165-1FB7-499C-2E1C792CACB5%7d.png" TargetMode="External" /><Relationship Id="rId3" Type="http://schemas.openxmlformats.org/officeDocument/2006/relationships/image" Target="../media/image1.pn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3" r:link="rId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2.jpeg" /><Relationship Id="rId11" Type="http://schemas.openxmlformats.org/officeDocument/2006/relationships/image" Target="../media/image13.jpeg" /><Relationship Id="rId12" Type="http://schemas.openxmlformats.org/officeDocument/2006/relationships/image" Target="../media/image14.jpeg" /><Relationship Id="rId13" Type="http://schemas.openxmlformats.org/officeDocument/2006/relationships/image" Target="../media/image15.jpeg" /><Relationship Id="rId14" Type="http://schemas.openxmlformats.org/officeDocument/2006/relationships/image" Target="../media/image16.jpeg" /><Relationship Id="rId15" Type="http://schemas.openxmlformats.org/officeDocument/2006/relationships/image" Target="../media/image17.jpeg" /><Relationship Id="rId16" Type="http://schemas.openxmlformats.org/officeDocument/2006/relationships/image" Target="../media/image18.jpeg" /><Relationship Id="rId17" Type="http://schemas.openxmlformats.org/officeDocument/2006/relationships/image" Target="../media/image19.jpeg" /><Relationship Id="rId18" Type="http://schemas.openxmlformats.org/officeDocument/2006/relationships/image" Target="../media/image20.jpeg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Relationship Id="rId7" Type="http://schemas.openxmlformats.org/officeDocument/2006/relationships/image" Target="../media/image9.jpeg" /><Relationship Id="rId8" Type="http://schemas.openxmlformats.org/officeDocument/2006/relationships/image" Target="../media/image10.jpeg" /><Relationship Id="rId9" Type="http://schemas.openxmlformats.org/officeDocument/2006/relationships/image" Target="../media/image1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03949" y="3765543"/>
            <a:ext cx="3079699" cy="1670028"/>
          </a:xfrm>
          <a:prstGeom prst="rect">
            <a:avLst/>
          </a:prstGeom>
        </p:spPr>
      </p:pic>
      <p:pic>
        <p:nvPicPr>
          <p:cNvPr id="4" name="picture 4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01934" y="3797306"/>
            <a:ext cx="1828785" cy="1638264"/>
          </a:xfrm>
          <a:prstGeom prst="rect">
            <a:avLst/>
          </a:prstGeom>
        </p:spPr>
      </p:pic>
      <p:sp>
        <p:nvSpPr>
          <p:cNvPr id="6" name="textbox 6" title=""/>
          <p:cNvSpPr/>
          <p:nvPr/>
        </p:nvSpPr>
        <p:spPr>
          <a:xfrm>
            <a:off x="1542478" y="2409555"/>
            <a:ext cx="5010150" cy="492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200" b="1" kern="0" spc="1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第3节合理膳食与食</a:t>
            </a:r>
            <a:r>
              <a:rPr sz="3200" b="1" kern="0" spc="1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品安全</a:t>
            </a:r>
            <a:endParaRPr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box 8" title=""/>
          <p:cNvSpPr/>
          <p:nvPr/>
        </p:nvSpPr>
        <p:spPr>
          <a:xfrm>
            <a:off x="1454113" y="2095027"/>
            <a:ext cx="7647305" cy="3672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2723515" algn="l" rtl="0" eaLnBrk="0">
              <a:lnSpc>
                <a:spcPct val="96000"/>
              </a:lnSpc>
            </a:pPr>
            <a:r>
              <a:rPr sz="3200" b="1" kern="0" spc="2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学习目标</a:t>
            </a:r>
            <a:endParaRPr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420"/>
              </a:spcBef>
            </a:pPr>
            <a:r>
              <a:rPr sz="1500" kern="0" spc="-1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生命观念：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1160"/>
              </a:spcBef>
            </a:pPr>
            <a:r>
              <a:rPr sz="15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①举例说出合理膳食的含义。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3000"/>
              </a:lnSpc>
              <a:spcBef>
                <a:spcPts val="1215"/>
              </a:spcBef>
            </a:pPr>
            <a:r>
              <a:rPr sz="1500" kern="0" spc="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②运用“中国居民膳食宝塔”,设计</a:t>
            </a:r>
            <a:r>
              <a:rPr sz="15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一份合理的食谱。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3000"/>
              </a:lnSpc>
              <a:spcBef>
                <a:spcPts val="1225"/>
              </a:spcBef>
            </a:pPr>
            <a:r>
              <a:rPr sz="1500" kern="0" spc="1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科学思维：通过“自我设计并分析一天食谱的营养状</a:t>
            </a:r>
            <a:r>
              <a:rPr sz="1500" kern="0" spc="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况”,尝试运用有关合理营养的知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5240" algn="l" rtl="0" eaLnBrk="0">
              <a:lnSpc>
                <a:spcPct val="95000"/>
              </a:lnSpc>
              <a:spcBef>
                <a:spcPts val="1165"/>
              </a:spcBef>
            </a:pPr>
            <a:r>
              <a:rPr sz="1500" b="1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识解决生活中的实际</a:t>
            </a:r>
            <a:r>
              <a:rPr sz="1500" b="1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问题。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60000"/>
              </a:lnSpc>
              <a:spcBef>
                <a:spcPts val="50"/>
              </a:spcBef>
            </a:pPr>
            <a:r>
              <a:rPr sz="15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探究实践：围绕饮食健康疑问，自主查阅资料、调查访谈，获取信息，尝试设</a:t>
            </a:r>
            <a:r>
              <a:rPr sz="1500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计改善饮</a:t>
            </a:r>
            <a:r>
              <a:rPr sz="1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食计划的简单探究，养成科学</a:t>
            </a:r>
            <a:r>
              <a:rPr sz="1500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探究态度。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3000"/>
              </a:lnSpc>
              <a:spcBef>
                <a:spcPts val="1155"/>
              </a:spcBef>
            </a:pPr>
            <a:r>
              <a:rPr sz="15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态度责任：向家人朋友科普合理膳食与食品</a:t>
            </a:r>
            <a:r>
              <a:rPr sz="1500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安全知识，监督身边餐饮环境，增强社会健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905"/>
              </a:lnSpc>
            </a:pPr>
            <a:r>
              <a:rPr sz="1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康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textbox 10" title=""/>
          <p:cNvSpPr/>
          <p:nvPr/>
        </p:nvSpPr>
        <p:spPr>
          <a:xfrm>
            <a:off x="2658245" y="3496438"/>
            <a:ext cx="5882004" cy="612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537845" algn="l" rtl="0" eaLnBrk="0">
              <a:lnSpc>
                <a:spcPct val="96000"/>
              </a:lnSpc>
            </a:pP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吃</a:t>
            </a:r>
            <a:r>
              <a:rPr sz="1200" kern="0" spc="1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好</a:t>
            </a:r>
            <a:r>
              <a:rPr sz="1200" kern="0" spc="1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喝</a:t>
            </a:r>
            <a:r>
              <a:rPr sz="1200" kern="0" spc="1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好</a:t>
            </a:r>
            <a:r>
              <a:rPr sz="1200" kern="0" spc="1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未</a:t>
            </a:r>
            <a:r>
              <a:rPr sz="1200" kern="0" spc="1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必</a:t>
            </a:r>
            <a:r>
              <a:rPr sz="1200" kern="0" spc="1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长</a:t>
            </a:r>
            <a:r>
              <a:rPr sz="1200" kern="0" spc="1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得</a:t>
            </a:r>
            <a:r>
              <a:rPr sz="1200" kern="0" spc="1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好</a:t>
            </a:r>
            <a:endParaRPr sz="1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6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ct val="0"/>
              </a:spcBef>
            </a:pP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</a:t>
            </a:r>
            <a:r>
              <a:rPr sz="2100" kern="0" spc="2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生</a:t>
            </a:r>
            <a:r>
              <a:rPr sz="2100" kern="0" spc="3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营</a:t>
            </a:r>
            <a:r>
              <a:rPr sz="2100" kern="0" spc="2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养</a:t>
            </a:r>
            <a:r>
              <a:rPr sz="2100" kern="0" spc="3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</a:t>
            </a:r>
            <a:r>
              <a:rPr sz="2100" kern="0" spc="4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良</a:t>
            </a:r>
            <a:r>
              <a:rPr sz="2100" kern="0" spc="2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率</a:t>
            </a:r>
            <a:r>
              <a:rPr sz="2100" kern="0" spc="2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达</a:t>
            </a:r>
            <a:r>
              <a:rPr sz="2100" kern="0" spc="2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100" kern="0" spc="2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sz="2100" kern="0" spc="2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%</a:t>
            </a:r>
            <a:endParaRPr sz="21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" name="textbox 12" title=""/>
          <p:cNvSpPr/>
          <p:nvPr/>
        </p:nvSpPr>
        <p:spPr>
          <a:xfrm>
            <a:off x="2787687" y="4136280"/>
            <a:ext cx="4394200" cy="638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600">
              <a:latin typeface="Arial"/>
              <a:ea typeface="Arial"/>
              <a:cs typeface="Arial"/>
            </a:endParaRPr>
          </a:p>
          <a:p>
            <a:pPr marL="1783080" indent="-1771015" algn="l" rtl="0" eaLnBrk="0">
              <a:lnSpc>
                <a:spcPct val="104000"/>
              </a:lnSpc>
              <a:spcBef>
                <a:spcPts val="5"/>
              </a:spcBef>
              <a:tabLst>
                <a:tab pos="4380865"/>
              </a:tabLst>
            </a:pPr>
            <a:r>
              <a:rPr sz="1000" kern="0" spc="0" baseline="-42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</a:t>
            </a:r>
            <a:r>
              <a:rPr sz="600" strike="sngStrike" kern="0" spc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</a:t>
            </a:r>
            <a:r>
              <a:rPr sz="700" kern="0" spc="0" baseline="1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sz="400" strike="sngStrike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sz="700" kern="0" spc="0" baseline="15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所</a:t>
            </a:r>
            <a:r>
              <a:rPr sz="400" strike="sngStrike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</a:t>
            </a:r>
            <a:r>
              <a:rPr sz="700" kern="0" spc="0" baseline="15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400" strike="sngStrike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sz="700" kern="0" spc="0" baseline="-37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r>
              <a:rPr sz="400" strike="sngStrike" kern="0" spc="1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0" baseline="-37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证</a:t>
            </a:r>
            <a:r>
              <a:rPr sz="400" strike="sngStrike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400" strike="sngStrike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sz="700" kern="0" spc="0" baseline="-37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</a:t>
            </a:r>
            <a:r>
              <a:rPr sz="400" strike="sngStrike" kern="0" spc="1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0" baseline="15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</a:t>
            </a:r>
            <a:r>
              <a:rPr sz="400" strike="sngStrike" kern="0" spc="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sz="400" kern="0" spc="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400" strike="sngStrike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700" kern="0" spc="0" baseline="1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700" kern="0" spc="0" baseline="7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</a:t>
            </a:r>
            <a:r>
              <a:rPr sz="400" strike="sngStrike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</a:t>
            </a:r>
            <a:r>
              <a:rPr sz="700" kern="0" spc="0" baseline="-37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</a:t>
            </a:r>
            <a:r>
              <a:rPr sz="400" strike="sngStrike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</a:t>
            </a:r>
            <a:r>
              <a:rPr sz="400" strike="sngStrike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700" kern="0" spc="-10" baseline="-37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</a:t>
            </a:r>
            <a:r>
              <a:rPr sz="400" strike="sngStrike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4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                                                        </a:t>
            </a: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杰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0965" algn="l" rtl="0" eaLnBrk="0">
              <a:lnSpc>
                <a:spcPct val="94000"/>
              </a:lnSpc>
              <a:spcBef>
                <a:spcPct val="0"/>
              </a:spcBef>
            </a:pP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5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</a:t>
            </a:r>
            <a:r>
              <a:rPr sz="500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</a:t>
            </a:r>
            <a:r>
              <a:rPr sz="500" kern="0" spc="1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                                                             </a:t>
            </a: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</a:t>
            </a: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   </a:t>
            </a: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这            《</a:t>
            </a:r>
            <a:endParaRPr sz="5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600">
              <a:latin typeface="Arial"/>
              <a:ea typeface="Arial"/>
              <a:cs typeface="Arial"/>
            </a:endParaRPr>
          </a:p>
          <a:p>
            <a:pPr marL="40005" algn="l" rtl="0" eaLnBrk="0">
              <a:lnSpc>
                <a:spcPct val="99000"/>
              </a:lnSpc>
              <a:spcBef>
                <a:spcPct val="0"/>
              </a:spcBef>
            </a:pP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营</a:t>
            </a:r>
            <a:r>
              <a:rPr sz="1200" kern="0" spc="2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养</a:t>
            </a:r>
            <a:r>
              <a:rPr sz="1200" kern="0" spc="2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知</a:t>
            </a:r>
            <a:r>
              <a:rPr sz="1200" kern="0" spc="2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识</a:t>
            </a:r>
            <a:r>
              <a:rPr sz="1200" kern="0" spc="2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久</a:t>
            </a:r>
            <a:r>
              <a:rPr sz="1200" kern="0" spc="2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缺</a:t>
            </a:r>
            <a:r>
              <a:rPr sz="1200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1200" b="1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饮</a:t>
            </a:r>
            <a:r>
              <a:rPr sz="1200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食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有</a:t>
            </a:r>
            <a:r>
              <a:rPr sz="1200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200" b="1" kern="0" spc="-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误</a:t>
            </a:r>
            <a:endParaRPr sz="1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4" name="picture 1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16255" y="4148980"/>
            <a:ext cx="60197" cy="191215"/>
          </a:xfrm>
          <a:prstGeom prst="rect">
            <a:avLst/>
          </a:prstGeom>
        </p:spPr>
      </p:pic>
      <p:pic>
        <p:nvPicPr>
          <p:cNvPr id="16" name="picture 16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44975" y="4205871"/>
            <a:ext cx="72694" cy="86390"/>
          </a:xfrm>
          <a:prstGeom prst="rect">
            <a:avLst/>
          </a:prstGeom>
        </p:spPr>
      </p:pic>
      <p:sp>
        <p:nvSpPr>
          <p:cNvPr id="18" name="textbox 18" title=""/>
          <p:cNvSpPr/>
          <p:nvPr/>
        </p:nvSpPr>
        <p:spPr>
          <a:xfrm>
            <a:off x="4552953" y="2227366"/>
            <a:ext cx="1741804" cy="1041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6000"/>
              </a:lnSpc>
            </a:pPr>
            <a:r>
              <a:rPr sz="4600" b="1" kern="0" spc="-1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扳</a:t>
            </a:r>
            <a:endParaRPr sz="4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</a:pPr>
            <a:endParaRPr sz="2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ct val="0"/>
              </a:spcBef>
            </a:pP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1000" kern="0" spc="-2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号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ON</a:t>
            </a:r>
            <a:r>
              <a:rPr sz="10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0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</a:t>
            </a:r>
            <a:r>
              <a:rPr sz="1000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0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线号    20</a:t>
            </a:r>
            <a:endParaRPr sz="1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textbox 20" title=""/>
          <p:cNvSpPr/>
          <p:nvPr/>
        </p:nvSpPr>
        <p:spPr>
          <a:xfrm>
            <a:off x="2983986" y="5781523"/>
            <a:ext cx="3889375" cy="492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200" b="1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如何才算合理膳食呢?</a:t>
            </a:r>
            <a:endParaRPr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textbox 22" title=""/>
          <p:cNvSpPr/>
          <p:nvPr/>
        </p:nvSpPr>
        <p:spPr>
          <a:xfrm>
            <a:off x="2690004" y="4805674"/>
            <a:ext cx="5710554" cy="337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7000"/>
              </a:lnSpc>
            </a:pPr>
            <a:r>
              <a:rPr sz="2100" b="1" kern="0" spc="-1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</a:t>
            </a:r>
            <a:r>
              <a:rPr sz="2100" kern="0" spc="2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成</a:t>
            </a:r>
            <a:r>
              <a:rPr sz="2100" kern="0" spc="3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青</a:t>
            </a:r>
            <a:r>
              <a:rPr sz="2100" kern="0" spc="3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春</a:t>
            </a:r>
            <a:r>
              <a:rPr sz="2100" kern="0" spc="3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少</a:t>
            </a:r>
            <a:r>
              <a:rPr sz="2100" kern="0" spc="3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女</a:t>
            </a:r>
            <a:r>
              <a:rPr sz="2100" kern="0" spc="3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营</a:t>
            </a:r>
            <a:r>
              <a:rPr sz="2100" kern="0" spc="3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养</a:t>
            </a:r>
            <a:r>
              <a:rPr sz="2100" kern="0" spc="3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</a:t>
            </a:r>
            <a:r>
              <a:rPr sz="2100" kern="0" spc="4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1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良</a:t>
            </a:r>
            <a:endParaRPr sz="21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4" name="textbox 24" title=""/>
          <p:cNvSpPr/>
          <p:nvPr/>
        </p:nvSpPr>
        <p:spPr>
          <a:xfrm>
            <a:off x="945663" y="1483810"/>
            <a:ext cx="1803400" cy="494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200" b="1" kern="0" spc="28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情景导入</a:t>
            </a:r>
            <a:endParaRPr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extbox 26" title=""/>
          <p:cNvSpPr/>
          <p:nvPr/>
        </p:nvSpPr>
        <p:spPr>
          <a:xfrm>
            <a:off x="3437029" y="2227366"/>
            <a:ext cx="735965" cy="890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4000"/>
              </a:lnSpc>
            </a:pPr>
            <a:r>
              <a:rPr sz="4600" b="1" kern="0" spc="-1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殊</a:t>
            </a:r>
            <a:endParaRPr sz="4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610"/>
              </a:lnSpc>
            </a:pPr>
            <a:r>
              <a:rPr sz="1000" kern="0" spc="50" baseline="69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600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000" kern="0" spc="50" baseline="69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直</a:t>
            </a:r>
            <a:r>
              <a:rPr sz="600" kern="0" spc="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000" kern="0" spc="50" baseline="69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工</a:t>
            </a:r>
            <a:r>
              <a:rPr sz="1600" kern="0" spc="-130" baseline="-6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不a1</a:t>
            </a:r>
            <a:endParaRPr sz="1600" baseline="-6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textbox 28" title=""/>
          <p:cNvSpPr/>
          <p:nvPr/>
        </p:nvSpPr>
        <p:spPr>
          <a:xfrm>
            <a:off x="2921034" y="5228578"/>
            <a:ext cx="3472179" cy="125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85"/>
              </a:lnSpc>
            </a:pPr>
            <a:r>
              <a:rPr sz="700" kern="0" spc="10" baseline="22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</a:t>
            </a:r>
            <a:r>
              <a:rPr sz="400" kern="0" spc="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</a:t>
            </a:r>
            <a:r>
              <a:rPr sz="700" kern="0" spc="10" baseline="22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400" kern="0" spc="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sz="700" kern="0" spc="10" baseline="22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sz="400" kern="0" spc="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sz="700" kern="0" spc="10" baseline="220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</a:t>
            </a:r>
            <a:r>
              <a:rPr sz="400" kern="0" spc="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</a:t>
            </a:r>
            <a:r>
              <a:rPr sz="4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000" kern="0" spc="0" baseline="-11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</a:t>
            </a:r>
            <a:r>
              <a:rPr sz="6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</a:t>
            </a:r>
            <a:r>
              <a:rPr sz="1000" kern="0" spc="0" baseline="-11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玉</a:t>
            </a:r>
            <a:r>
              <a:rPr sz="6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sz="6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sz="1000" kern="0" spc="0" baseline="-11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endParaRPr sz="1000" baseline="-11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textbox 30" title=""/>
          <p:cNvSpPr/>
          <p:nvPr/>
        </p:nvSpPr>
        <p:spPr>
          <a:xfrm>
            <a:off x="1543082" y="5330775"/>
            <a:ext cx="1089660" cy="295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641350" algn="l" rtl="0" eaLnBrk="0">
              <a:lnSpc>
                <a:spcPts val="145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78000"/>
              </a:lnSpc>
              <a:spcBef>
                <a:spcPts val="5"/>
              </a:spcBef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甲</a:t>
            </a:r>
            <a:endParaRPr sz="5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r" rtl="0" eaLnBrk="0">
              <a:lnSpc>
                <a:spcPct val="95000"/>
              </a:lnSpc>
              <a:spcBef>
                <a:spcPts val="5"/>
              </a:spcBef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工</a:t>
            </a:r>
            <a:endParaRPr sz="5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00965" algn="l" rtl="0" eaLnBrk="0">
              <a:lnSpc>
                <a:spcPct val="96000"/>
              </a:lnSpc>
              <a:spcBef>
                <a:spcPts val="15"/>
              </a:spcBef>
            </a:pP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               </a:t>
            </a:r>
            <a:r>
              <a:rPr sz="800" kern="0" spc="-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</a:t>
            </a:r>
            <a:endParaRPr sz="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2" name="picture 3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06696" y="4098913"/>
            <a:ext cx="4362479" cy="60351"/>
          </a:xfrm>
          <a:prstGeom prst="rect">
            <a:avLst/>
          </a:prstGeom>
        </p:spPr>
      </p:pic>
      <p:sp>
        <p:nvSpPr>
          <p:cNvPr id="34" name="textbox 34" title=""/>
          <p:cNvSpPr/>
          <p:nvPr/>
        </p:nvSpPr>
        <p:spPr>
          <a:xfrm>
            <a:off x="2762237" y="5139714"/>
            <a:ext cx="3945890" cy="97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sz="5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sz="5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</a:t>
            </a: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</a:t>
            </a:r>
            <a:r>
              <a:rPr sz="5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</a:t>
            </a: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积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</a:t>
            </a: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textbox 36" title=""/>
          <p:cNvSpPr/>
          <p:nvPr/>
        </p:nvSpPr>
        <p:spPr>
          <a:xfrm>
            <a:off x="2349471" y="2887121"/>
            <a:ext cx="689609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342900" algn="l" rtl="0" eaLnBrk="0">
              <a:lnSpc>
                <a:spcPct val="89000"/>
              </a:lnSpc>
            </a:pPr>
            <a:r>
              <a:rPr sz="7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再</a:t>
            </a:r>
            <a:endParaRPr sz="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3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0"/>
              </a:lnSpc>
            </a:pPr>
            <a:r>
              <a:rPr sz="5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</a:t>
            </a:r>
            <a:r>
              <a:rPr sz="500" kern="0" spc="1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5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sz="5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500" kern="0" spc="1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5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六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8" name="picture 38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927318" y="4349773"/>
            <a:ext cx="2527385" cy="76157"/>
          </a:xfrm>
          <a:prstGeom prst="rect">
            <a:avLst/>
          </a:prstGeom>
        </p:spPr>
      </p:pic>
      <p:pic>
        <p:nvPicPr>
          <p:cNvPr id="40" name="picture 40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219969" y="5283179"/>
            <a:ext cx="1441470" cy="127056"/>
          </a:xfrm>
          <a:prstGeom prst="rect">
            <a:avLst/>
          </a:prstGeom>
        </p:spPr>
      </p:pic>
      <p:pic>
        <p:nvPicPr>
          <p:cNvPr id="42" name="picture 42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251729" y="4095737"/>
            <a:ext cx="1403294" cy="126979"/>
          </a:xfrm>
          <a:prstGeom prst="rect">
            <a:avLst/>
          </a:prstGeom>
        </p:spPr>
      </p:pic>
      <p:sp>
        <p:nvSpPr>
          <p:cNvPr id="44" name="textbox 44" title=""/>
          <p:cNvSpPr/>
          <p:nvPr/>
        </p:nvSpPr>
        <p:spPr>
          <a:xfrm>
            <a:off x="1631944" y="4275160"/>
            <a:ext cx="918210" cy="230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两</a:t>
            </a:r>
            <a:r>
              <a:rPr sz="500" kern="0" spc="3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养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F+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西</a:t>
            </a:r>
            <a:endParaRPr sz="5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2700" algn="l" rtl="0" eaLnBrk="0">
              <a:lnSpc>
                <a:spcPct val="100000"/>
              </a:lnSpc>
              <a:spcBef>
                <a:spcPts val="10"/>
              </a:spcBef>
            </a:pP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sz="900" kern="0" spc="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</a:t>
            </a:r>
            <a:r>
              <a:rPr sz="900" kern="0" spc="1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9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</a:t>
            </a:r>
            <a:endParaRPr sz="9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6" name="textbox 46" title=""/>
          <p:cNvSpPr/>
          <p:nvPr/>
        </p:nvSpPr>
        <p:spPr>
          <a:xfrm>
            <a:off x="7264372" y="4326859"/>
            <a:ext cx="1122044" cy="170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3000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纳</a:t>
            </a:r>
            <a:endParaRPr sz="5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5"/>
              </a:spcBef>
            </a:pP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</a:t>
            </a:r>
            <a:r>
              <a:rPr sz="5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sz="500" kern="0" spc="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</a:t>
            </a:r>
            <a:endParaRPr sz="5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8" name="picture 48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549366" y="5175258"/>
            <a:ext cx="1136708" cy="114274"/>
          </a:xfrm>
          <a:prstGeom prst="rect">
            <a:avLst/>
          </a:prstGeom>
        </p:spPr>
      </p:pic>
      <p:pic>
        <p:nvPicPr>
          <p:cNvPr id="50" name="picture 50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768628" y="5219727"/>
            <a:ext cx="3498773" cy="31688"/>
          </a:xfrm>
          <a:prstGeom prst="rect">
            <a:avLst/>
          </a:prstGeom>
        </p:spPr>
      </p:pic>
      <p:pic>
        <p:nvPicPr>
          <p:cNvPr id="52" name="picture 52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226279" y="5530863"/>
            <a:ext cx="1435161" cy="76157"/>
          </a:xfrm>
          <a:prstGeom prst="rect">
            <a:avLst/>
          </a:prstGeom>
        </p:spPr>
      </p:pic>
      <p:sp>
        <p:nvSpPr>
          <p:cNvPr id="54" name="textbox 54" title=""/>
          <p:cNvSpPr/>
          <p:nvPr/>
        </p:nvSpPr>
        <p:spPr>
          <a:xfrm>
            <a:off x="4432332" y="5322410"/>
            <a:ext cx="568959" cy="229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达</a:t>
            </a:r>
            <a:endParaRPr sz="5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77800" algn="l" rtl="0" eaLnBrk="0">
              <a:lnSpc>
                <a:spcPct val="77000"/>
              </a:lnSpc>
              <a:spcBef>
                <a:spcPts val="55"/>
              </a:spcBef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endParaRPr sz="5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539115" algn="l" rtl="0" eaLnBrk="0">
              <a:lnSpc>
                <a:spcPct val="79000"/>
              </a:lnSpc>
              <a:spcBef>
                <a:spcPts val="25"/>
              </a:spcBef>
            </a:pP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500">
              <a:latin typeface="Arial"/>
              <a:ea typeface="Arial"/>
              <a:cs typeface="Arial"/>
            </a:endParaRPr>
          </a:p>
        </p:txBody>
      </p:sp>
      <p:pic>
        <p:nvPicPr>
          <p:cNvPr id="56" name="picture 56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251729" y="4279892"/>
            <a:ext cx="1403294" cy="69880"/>
          </a:xfrm>
          <a:prstGeom prst="rect">
            <a:avLst/>
          </a:prstGeom>
        </p:spPr>
      </p:pic>
      <p:sp>
        <p:nvSpPr>
          <p:cNvPr id="58" name="textbox 58" title=""/>
          <p:cNvSpPr/>
          <p:nvPr/>
        </p:nvSpPr>
        <p:spPr>
          <a:xfrm>
            <a:off x="2597131" y="2945894"/>
            <a:ext cx="664209" cy="189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85"/>
              </a:lnSpc>
            </a:pPr>
            <a:r>
              <a:rPr sz="1000" kern="0" spc="-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啤</a:t>
            </a:r>
            <a:r>
              <a:rPr sz="10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1000" kern="0" spc="-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</a:t>
            </a:r>
            <a:endParaRPr sz="1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0" name="picture 60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562091" y="5480041"/>
            <a:ext cx="1111258" cy="76233"/>
          </a:xfrm>
          <a:prstGeom prst="rect">
            <a:avLst/>
          </a:prstGeom>
        </p:spPr>
      </p:pic>
      <p:pic>
        <p:nvPicPr>
          <p:cNvPr id="62" name="picture 62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562091" y="4229070"/>
            <a:ext cx="1143017" cy="69880"/>
          </a:xfrm>
          <a:prstGeom prst="rect">
            <a:avLst/>
          </a:prstGeom>
        </p:spPr>
      </p:pic>
      <p:pic>
        <p:nvPicPr>
          <p:cNvPr id="64" name="picture 64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746739" y="5480041"/>
            <a:ext cx="1390677" cy="57175"/>
          </a:xfrm>
          <a:prstGeom prst="rect">
            <a:avLst/>
          </a:prstGeom>
        </p:spPr>
      </p:pic>
      <p:sp>
        <p:nvSpPr>
          <p:cNvPr id="66" name="textbox 66" title=""/>
          <p:cNvSpPr/>
          <p:nvPr/>
        </p:nvSpPr>
        <p:spPr>
          <a:xfrm>
            <a:off x="1720806" y="4074169"/>
            <a:ext cx="619759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500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蛙</a:t>
            </a:r>
            <a:r>
              <a:rPr sz="500" kern="0" spc="3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33400" algn="l" rtl="0" eaLnBrk="0">
              <a:lnSpc>
                <a:spcPts val="615"/>
              </a:lnSpc>
              <a:spcBef>
                <a:spcPts val="10"/>
              </a:spcBef>
            </a:pPr>
            <a:r>
              <a:rPr sz="800" kern="0" spc="-2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endParaRPr sz="800">
              <a:latin typeface="Arial"/>
              <a:ea typeface="Arial"/>
              <a:cs typeface="Arial"/>
            </a:endParaRPr>
          </a:p>
        </p:txBody>
      </p:sp>
      <p:pic>
        <p:nvPicPr>
          <p:cNvPr id="68" name="picture 68" title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876524" y="5543568"/>
            <a:ext cx="1263639" cy="57099"/>
          </a:xfrm>
          <a:prstGeom prst="rect">
            <a:avLst/>
          </a:prstGeom>
        </p:spPr>
      </p:pic>
      <p:sp>
        <p:nvSpPr>
          <p:cNvPr id="70" name="textbox 70" title=""/>
          <p:cNvSpPr/>
          <p:nvPr/>
        </p:nvSpPr>
        <p:spPr>
          <a:xfrm rot="16200000">
            <a:off x="8261546" y="2599909"/>
            <a:ext cx="706119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7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</a:t>
            </a:r>
            <a:r>
              <a:rPr sz="700" kern="0" spc="-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</a:t>
            </a:r>
            <a:r>
              <a:rPr sz="700" kern="0" spc="-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</a:t>
            </a:r>
            <a:r>
              <a:rPr sz="700" kern="0" spc="-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</a:t>
            </a:r>
            <a:r>
              <a:rPr sz="700" kern="0" spc="-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</a:t>
            </a:r>
            <a:r>
              <a:rPr sz="700" kern="0" spc="-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</a:t>
            </a:r>
            <a:endParaRPr sz="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2" name="picture 72" title="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65493" y="5486393"/>
            <a:ext cx="1187395" cy="50822"/>
          </a:xfrm>
          <a:prstGeom prst="rect">
            <a:avLst/>
          </a:prstGeom>
        </p:spPr>
      </p:pic>
      <p:pic>
        <p:nvPicPr>
          <p:cNvPr id="74" name="picture 74" title="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7213553" y="5410236"/>
            <a:ext cx="787462" cy="69805"/>
          </a:xfrm>
          <a:prstGeom prst="rect">
            <a:avLst/>
          </a:prstGeom>
        </p:spPr>
      </p:pic>
      <p:pic>
        <p:nvPicPr>
          <p:cNvPr id="76" name="picture 76" title="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2743177" y="5422865"/>
            <a:ext cx="762011" cy="57175"/>
          </a:xfrm>
          <a:prstGeom prst="rect">
            <a:avLst/>
          </a:prstGeom>
        </p:spPr>
      </p:pic>
      <p:sp>
        <p:nvSpPr>
          <p:cNvPr id="78" name="textbox 78" title=""/>
          <p:cNvSpPr/>
          <p:nvPr/>
        </p:nvSpPr>
        <p:spPr>
          <a:xfrm>
            <a:off x="6051527" y="5524589"/>
            <a:ext cx="677544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                   C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textbox 80" title=""/>
          <p:cNvSpPr/>
          <p:nvPr/>
        </p:nvSpPr>
        <p:spPr>
          <a:xfrm>
            <a:off x="5480071" y="5322410"/>
            <a:ext cx="104139" cy="290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在</a:t>
            </a:r>
            <a:endParaRPr sz="5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70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ct val="95000"/>
              </a:lnSpc>
              <a:spcBef>
                <a:spcPts val="5"/>
              </a:spcBef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万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" name="textbox 82" title=""/>
          <p:cNvSpPr/>
          <p:nvPr/>
        </p:nvSpPr>
        <p:spPr>
          <a:xfrm>
            <a:off x="7569240" y="5182456"/>
            <a:ext cx="207009" cy="128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35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7800" algn="l" rtl="0" eaLnBrk="0">
              <a:lnSpc>
                <a:spcPct val="79000"/>
              </a:lnSpc>
              <a:spcBef>
                <a:spcPct val="0"/>
              </a:spcBef>
            </a:pP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84" name="textbox 84" title=""/>
          <p:cNvSpPr/>
          <p:nvPr/>
        </p:nvSpPr>
        <p:spPr>
          <a:xfrm>
            <a:off x="8413698" y="5459489"/>
            <a:ext cx="161925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之</a:t>
            </a:r>
            <a:r>
              <a:rPr sz="500" kern="0" spc="1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6" name="textbox 86" title=""/>
          <p:cNvSpPr/>
          <p:nvPr/>
        </p:nvSpPr>
        <p:spPr>
          <a:xfrm>
            <a:off x="7353341" y="4218167"/>
            <a:ext cx="67310" cy="83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500" kern="0" spc="-2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</a:t>
            </a:r>
            <a:endParaRPr sz="5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88" name="textbox 88" title=""/>
          <p:cNvSpPr/>
          <p:nvPr/>
        </p:nvSpPr>
        <p:spPr>
          <a:xfrm>
            <a:off x="7423169" y="5469014"/>
            <a:ext cx="57150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0" name="textbox 90" title=""/>
          <p:cNvSpPr/>
          <p:nvPr/>
        </p:nvSpPr>
        <p:spPr>
          <a:xfrm>
            <a:off x="3613110" y="5372888"/>
            <a:ext cx="45719" cy="56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40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2" name="textbox 92" title=""/>
          <p:cNvSpPr/>
          <p:nvPr/>
        </p:nvSpPr>
        <p:spPr>
          <a:xfrm>
            <a:off x="3637113" y="5396065"/>
            <a:ext cx="53339" cy="40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0"/>
              </a:lnSpc>
            </a:pPr>
            <a:r>
              <a:rPr sz="5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4" name="textbox 94" title=""/>
          <p:cNvSpPr/>
          <p:nvPr/>
        </p:nvSpPr>
        <p:spPr>
          <a:xfrm>
            <a:off x="926447" y="1399768"/>
            <a:ext cx="7197725" cy="3604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100" b="1" kern="0" spc="44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课堂探究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88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1917700" algn="l" rtl="0" eaLnBrk="0">
              <a:lnSpc>
                <a:spcPct val="95000"/>
              </a:lnSpc>
              <a:spcBef>
                <a:spcPts val="935"/>
              </a:spcBef>
            </a:pPr>
            <a:r>
              <a:rPr sz="3100" b="1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活动：评价自身的营养状况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5000"/>
              </a:lnSpc>
              <a:spcBef>
                <a:spcPts val="935"/>
              </a:spcBef>
            </a:pPr>
            <a:r>
              <a:rPr sz="3100" b="1" kern="0" spc="70">
                <a:solidFill>
                  <a:srgbClr val="2E466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思考：怎样对营养状况进行评</a:t>
            </a:r>
            <a:r>
              <a:rPr sz="3100" b="1" kern="0" spc="60">
                <a:solidFill>
                  <a:srgbClr val="2E466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价?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14450" algn="l" rtl="0" eaLnBrk="0">
              <a:lnSpc>
                <a:spcPct val="95000"/>
              </a:lnSpc>
              <a:spcBef>
                <a:spcPts val="665"/>
              </a:spcBef>
            </a:pPr>
            <a:r>
              <a:rPr sz="3100" b="1" kern="0" spc="-210">
                <a:solidFill>
                  <a:srgbClr val="2E466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营养评价的方法：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14450" algn="l" rtl="0" eaLnBrk="0">
              <a:lnSpc>
                <a:spcPct val="96000"/>
              </a:lnSpc>
              <a:spcBef>
                <a:spcPts val="675"/>
              </a:spcBef>
            </a:pPr>
            <a:r>
              <a:rPr sz="3100" b="1" kern="0" spc="70">
                <a:solidFill>
                  <a:srgbClr val="2E466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测量自己的身高和体</a:t>
            </a:r>
            <a:r>
              <a:rPr sz="3100" b="1" kern="0" spc="60">
                <a:solidFill>
                  <a:srgbClr val="2E466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重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96" name="table 96" title=""/>
          <p:cNvGraphicFramePr>
            <a:graphicFrameLocks noGrp="1"/>
          </p:cNvGraphicFramePr>
          <p:nvPr/>
        </p:nvGraphicFramePr>
        <p:xfrm>
          <a:off x="2041509" y="3133744"/>
          <a:ext cx="6280150" cy="2101850"/>
        </p:xfrm>
        <a:graphic>
          <a:graphicData uri="http://schemas.openxmlformats.org/drawingml/2006/table">
            <a:tbl>
              <a:tblPr/>
              <a:tblGrid>
                <a:gridCol w="841375"/>
                <a:gridCol w="990600"/>
                <a:gridCol w="1600200"/>
                <a:gridCol w="1524000"/>
                <a:gridCol w="1323975"/>
              </a:tblGrid>
              <a:tr h="4413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800" algn="l" rtl="0" eaLnBrk="0">
                        <a:lnSpc>
                          <a:spcPct val="97000"/>
                        </a:lnSpc>
                      </a:pPr>
                      <a:r>
                        <a:rPr sz="1900" b="1" kern="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性别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919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900" b="1" kern="0" spc="4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低体重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6E6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5625" algn="l" rtl="0" eaLnBrk="0">
                        <a:lnSpc>
                          <a:spcPct val="97000"/>
                        </a:lnSpc>
                      </a:pPr>
                      <a:r>
                        <a:rPr sz="19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正常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75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900" b="1" kern="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超重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9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9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肥胖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1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900" b="1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男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ts val="2380"/>
                        </a:lnSpc>
                        <a:spcBef>
                          <a:spcPts val="5"/>
                        </a:spcBef>
                      </a:pPr>
                      <a:r>
                        <a:rPr sz="1900" b="1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≤15.4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4475" algn="l" rtl="0" eaLnBrk="0">
                        <a:lnSpc>
                          <a:spcPts val="2410"/>
                        </a:lnSpc>
                        <a:spcBef>
                          <a:spcPts val="5"/>
                        </a:spcBef>
                      </a:pPr>
                      <a:r>
                        <a:rPr sz="19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15.5~22.1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4025" algn="l" rtl="0" eaLnBrk="0">
                        <a:lnSpc>
                          <a:spcPct val="85000"/>
                        </a:lnSpc>
                      </a:pPr>
                      <a:r>
                        <a:rPr sz="19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22.2~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17525" algn="l" rtl="0" eaLnBrk="0">
                        <a:lnSpc>
                          <a:spcPts val="2350"/>
                        </a:lnSpc>
                      </a:pPr>
                      <a:r>
                        <a:rPr sz="19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24.9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2395"/>
                        </a:lnSpc>
                        <a:spcBef>
                          <a:spcPts val="5"/>
                        </a:spcBef>
                      </a:pPr>
                      <a:r>
                        <a:rPr sz="1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sz="19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25.0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4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97000"/>
                        </a:lnSpc>
                        <a:spcBef>
                          <a:spcPct val="0"/>
                        </a:spcBef>
                      </a:pPr>
                      <a:r>
                        <a:rPr sz="1900" b="1" kern="0" spc="-3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女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ts val="2380"/>
                        </a:lnSpc>
                        <a:spcBef>
                          <a:spcPts val="5"/>
                        </a:spcBef>
                      </a:pPr>
                      <a:r>
                        <a:rPr sz="19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≤14.7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4475" algn="l" rtl="0" eaLnBrk="0">
                        <a:lnSpc>
                          <a:spcPts val="2410"/>
                        </a:lnSpc>
                        <a:spcBef>
                          <a:spcPts val="5"/>
                        </a:spcBef>
                      </a:pPr>
                      <a:r>
                        <a:rPr sz="19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14.8~21.7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4025" algn="l" rtl="0" eaLnBrk="0">
                        <a:lnSpc>
                          <a:spcPct val="85000"/>
                        </a:lnSpc>
                      </a:pPr>
                      <a:r>
                        <a:rPr sz="1900" b="1" kern="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21.8~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17525" algn="l" rtl="0" eaLnBrk="0">
                        <a:lnSpc>
                          <a:spcPts val="2400"/>
                        </a:lnSpc>
                      </a:pPr>
                      <a:r>
                        <a:rPr sz="1900" b="1" kern="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24.4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ts val="2395"/>
                        </a:lnSpc>
                        <a:spcBef>
                          <a:spcPts val="5"/>
                        </a:spcBef>
                      </a:pPr>
                      <a:r>
                        <a:rPr sz="1900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≥</a:t>
                      </a:r>
                      <a:r>
                        <a:rPr sz="1900" b="1" kern="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24.5</a:t>
                      </a:r>
                      <a:endParaRPr sz="19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8" name="textbox 98" title=""/>
          <p:cNvSpPr/>
          <p:nvPr/>
        </p:nvSpPr>
        <p:spPr>
          <a:xfrm>
            <a:off x="1002600" y="1804398"/>
            <a:ext cx="2425064" cy="470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3100" b="1" kern="0" spc="3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体质指数评价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textbox 100" title=""/>
          <p:cNvSpPr/>
          <p:nvPr/>
        </p:nvSpPr>
        <p:spPr>
          <a:xfrm>
            <a:off x="932682" y="1816982"/>
            <a:ext cx="7833359" cy="4304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000" b="1" kern="0" spc="18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请你评价自己的饮食习惯和饮食结构</a:t>
            </a:r>
            <a:endParaRPr sz="3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70485" algn="l" rtl="0" eaLnBrk="0">
              <a:lnSpc>
                <a:spcPct val="96000"/>
              </a:lnSpc>
              <a:spcBef>
                <a:spcPts val="730"/>
              </a:spcBef>
            </a:pPr>
            <a:r>
              <a:rPr sz="2400" kern="0" spc="40">
                <a:solidFill>
                  <a:srgbClr val="FE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不合理的饮食习惯</a:t>
            </a: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(有此习惯的打</a:t>
            </a:r>
            <a:r>
              <a:rPr sz="2400" kern="0" spc="-3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√</a:t>
            </a:r>
            <a:r>
              <a:rPr sz="2400" kern="0" spc="-8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,没有此习惯的打×)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2000"/>
              </a:lnSpc>
              <a:spcBef>
                <a:spcPts val="25"/>
              </a:spcBef>
            </a:pPr>
            <a:r>
              <a:rPr sz="2400" kern="0" spc="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4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1.早餐经常不吃，午餐少吃或不吃，晚餐多</a:t>
            </a: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吃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6000"/>
              </a:lnSpc>
              <a:spcBef>
                <a:spcPts val="680"/>
              </a:spcBef>
            </a:pPr>
            <a:r>
              <a:rPr sz="2400" kern="0" spc="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4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400" kern="0" spc="-6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.挑食、偏食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6000"/>
              </a:lnSpc>
              <a:spcBef>
                <a:spcPts val="420"/>
              </a:spcBef>
            </a:pP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5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3.有时会暴饮暴食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6000"/>
              </a:lnSpc>
              <a:spcBef>
                <a:spcPts val="335"/>
              </a:spcBef>
            </a:pPr>
            <a:r>
              <a:rPr sz="2400" kern="0" spc="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5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4.吃饭前后经常从事剧烈运动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2000"/>
              </a:lnSpc>
              <a:spcBef>
                <a:spcPts val="275"/>
              </a:spcBef>
            </a:pP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5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5.节食，盲目减肥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6000"/>
              </a:lnSpc>
              <a:spcBef>
                <a:spcPts val="660"/>
              </a:spcBef>
            </a:pP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5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6.经常不按时就餐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2000"/>
              </a:lnSpc>
              <a:spcBef>
                <a:spcPts val="325"/>
              </a:spcBef>
            </a:pP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4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7.零食不断，影响正餐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0485" algn="l" rtl="0" eaLnBrk="0">
              <a:lnSpc>
                <a:spcPct val="96000"/>
              </a:lnSpc>
              <a:spcBef>
                <a:spcPts val="660"/>
              </a:spcBef>
            </a:pP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400" kern="0" spc="4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8.</a:t>
            </a:r>
            <a:r>
              <a:rPr sz="2400" kern="0" spc="-6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习惯吃过冷或过</a:t>
            </a:r>
            <a:r>
              <a:rPr sz="2400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热的食物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" name="textbox 102" title=""/>
          <p:cNvSpPr/>
          <p:nvPr/>
        </p:nvSpPr>
        <p:spPr>
          <a:xfrm>
            <a:off x="1244629" y="1814703"/>
            <a:ext cx="8203565" cy="3667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400" kern="0" spc="-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●不合理的饮食结构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02000"/>
              </a:lnSpc>
              <a:spcBef>
                <a:spcPts val="475"/>
              </a:spcBef>
            </a:pPr>
            <a:r>
              <a:rPr sz="2400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 1.主食和副食比例不合理</a:t>
            </a:r>
            <a:r>
              <a:rPr sz="24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   </a:t>
            </a:r>
            <a:r>
              <a:rPr sz="2400" kern="0" spc="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·2</a:t>
            </a:r>
            <a:r>
              <a:rPr sz="2400" kern="0" spc="-6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1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.用水果代替蔬菜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345"/>
              </a:spcBef>
            </a:pPr>
            <a:r>
              <a:rPr sz="2400" kern="0" spc="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 3.每日青菜摄</a:t>
            </a:r>
            <a:r>
              <a:rPr sz="2400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取量很少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505"/>
              </a:spcBef>
            </a:pPr>
            <a:r>
              <a:rPr sz="24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 4</a:t>
            </a:r>
            <a:r>
              <a:rPr sz="2400" kern="0" spc="-6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.甜食过多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335"/>
              </a:spcBef>
            </a:pPr>
            <a:r>
              <a:rPr sz="2400" kern="0" spc="-1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</a:t>
            </a:r>
            <a:r>
              <a:rPr sz="2400" kern="0" spc="4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kern="0" spc="-1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5.每日饮水量不足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495"/>
              </a:spcBef>
            </a:pPr>
            <a:r>
              <a:rPr sz="2400" kern="0" spc="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 6.用高糖饮料或碳酸型饮料代替饮用水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1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</a:pPr>
            <a:endParaRPr sz="6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2400" kern="0" spc="-40">
                <a:solidFill>
                  <a:srgbClr val="FE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</a:t>
            </a:r>
            <a:r>
              <a:rPr sz="2400" kern="0" spc="430">
                <a:solidFill>
                  <a:srgbClr val="FE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b="1" kern="0" spc="-40">
                <a:solidFill>
                  <a:srgbClr val="FE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思考：应该如何纠正自己自己不良的</a:t>
            </a:r>
            <a:r>
              <a:rPr sz="2400" b="1" kern="0" spc="-50">
                <a:solidFill>
                  <a:srgbClr val="FE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饮食习惯和饮食结构?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4" name="picture 10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24812" y="2374886"/>
            <a:ext cx="1079498" cy="3028997"/>
          </a:xfrm>
          <a:prstGeom prst="rect">
            <a:avLst/>
          </a:prstGeom>
        </p:spPr>
      </p:pic>
      <p:sp>
        <p:nvSpPr>
          <p:cNvPr id="106" name="textbox 106" title=""/>
          <p:cNvSpPr/>
          <p:nvPr/>
        </p:nvSpPr>
        <p:spPr>
          <a:xfrm>
            <a:off x="1388008" y="2216549"/>
            <a:ext cx="7241540" cy="3377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300" b="1" kern="0" spc="6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均衡膳食的基本要求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590"/>
              </a:spcBef>
            </a:pPr>
            <a:r>
              <a:rPr sz="2000" b="1" kern="0" spc="10">
                <a:solidFill>
                  <a:srgbClr val="0000F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食物多样，谷类为主；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620"/>
              </a:spcBef>
            </a:pPr>
            <a:r>
              <a:rPr sz="2000" b="1" kern="0" spc="20">
                <a:solidFill>
                  <a:srgbClr val="0000F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多吃蔬菜、水果和薯类；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675"/>
              </a:spcBef>
            </a:pPr>
            <a:r>
              <a:rPr sz="2000" b="1" kern="0" spc="60">
                <a:solidFill>
                  <a:srgbClr val="00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经常吃奶类、蛋类或其制品；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610"/>
              </a:spcBef>
            </a:pPr>
            <a:r>
              <a:rPr sz="2000" b="1" kern="0" spc="120">
                <a:solidFill>
                  <a:srgbClr val="00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经常吃适量的鱼、禽、蛋、瘦肉，少吃肥肉和荤油；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60000"/>
              </a:lnSpc>
              <a:spcBef>
                <a:spcPts val="250"/>
              </a:spcBef>
            </a:pPr>
            <a:r>
              <a:rPr sz="2000" b="1" kern="0" spc="130">
                <a:solidFill>
                  <a:srgbClr val="00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膳食要清淡少盐；食量与体力活动要平衡，保持适宜体重；</a:t>
            </a:r>
            <a:r>
              <a:rPr sz="2000" kern="0" spc="30">
                <a:solidFill>
                  <a:srgbClr val="00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000" b="1" kern="0" spc="150">
                <a:solidFill>
                  <a:srgbClr val="00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食物应清洁卫生、不变</a:t>
            </a:r>
            <a:r>
              <a:rPr sz="2000" b="1" kern="0" spc="140">
                <a:solidFill>
                  <a:srgbClr val="00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质。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8" name="textbox 108" title=""/>
          <p:cNvSpPr/>
          <p:nvPr/>
        </p:nvSpPr>
        <p:spPr>
          <a:xfrm>
            <a:off x="1015325" y="1565899"/>
            <a:ext cx="3246120" cy="473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100" b="1" kern="0" spc="50">
                <a:solidFill>
                  <a:srgbClr val="FD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均衡膳食有利健康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0" name="textbox 110" title=""/>
          <p:cNvSpPr/>
          <p:nvPr/>
        </p:nvSpPr>
        <p:spPr>
          <a:xfrm>
            <a:off x="1696130" y="1733576"/>
            <a:ext cx="6344920" cy="3513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900" b="1" kern="0" spc="6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什么是合理膳食?</a:t>
            </a:r>
            <a:endParaRPr sz="39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1031875" indent="-37465" algn="l" rtl="0" eaLnBrk="0">
              <a:lnSpc>
                <a:spcPct val="97000"/>
              </a:lnSpc>
              <a:spcBef>
                <a:spcPts val="790"/>
              </a:spcBef>
            </a:pPr>
            <a:r>
              <a:rPr sz="2600" b="1" kern="0" spc="3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能够满足人体对营养物质和能量</a:t>
            </a:r>
            <a:r>
              <a:rPr sz="2600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600" b="1" kern="0" spc="2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需要的膳食。</a:t>
            </a:r>
            <a:endParaRPr sz="2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6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</a:pPr>
            <a:endParaRPr sz="600">
              <a:latin typeface="Arial"/>
              <a:ea typeface="Arial"/>
              <a:cs typeface="Arial"/>
            </a:endParaRPr>
          </a:p>
          <a:p>
            <a:pPr marL="1026160" indent="-25400" algn="l" rtl="0" eaLnBrk="0">
              <a:lnSpc>
                <a:spcPct val="95000"/>
              </a:lnSpc>
              <a:spcBef>
                <a:spcPts val="5"/>
              </a:spcBef>
            </a:pPr>
            <a:r>
              <a:rPr sz="2700" b="1" kern="0" spc="2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这种膳食所含的各种营养物质的</a:t>
            </a:r>
            <a:r>
              <a:rPr sz="27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700" b="1" kern="0" spc="2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比例合适，互相搭配合理。</a:t>
            </a:r>
            <a:endParaRPr sz="2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" name="picture 11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54703" y="2317786"/>
            <a:ext cx="3848020" cy="2609788"/>
          </a:xfrm>
          <a:prstGeom prst="rect">
            <a:avLst/>
          </a:prstGeom>
        </p:spPr>
      </p:pic>
      <p:pic>
        <p:nvPicPr>
          <p:cNvPr id="114" name="picture 114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38295" y="2311433"/>
            <a:ext cx="3822676" cy="2622493"/>
          </a:xfrm>
          <a:prstGeom prst="rect">
            <a:avLst/>
          </a:prstGeom>
        </p:spPr>
      </p:pic>
      <p:sp>
        <p:nvSpPr>
          <p:cNvPr id="116" name="textbox 116" title=""/>
          <p:cNvSpPr/>
          <p:nvPr/>
        </p:nvSpPr>
        <p:spPr>
          <a:xfrm>
            <a:off x="5578709" y="5231371"/>
            <a:ext cx="4087495" cy="637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800" b="1" kern="0" spc="190">
                <a:solidFill>
                  <a:srgbClr val="00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含大量致癌物质三苯</a:t>
            </a:r>
            <a:r>
              <a:rPr sz="1800" b="1" kern="0" spc="180">
                <a:solidFill>
                  <a:srgbClr val="00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四丙吡，导致蛋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500">
              <a:latin typeface="Arial"/>
              <a:ea typeface="Arial"/>
              <a:cs typeface="Arial"/>
            </a:endParaRPr>
          </a:p>
          <a:p>
            <a:pPr marL="1193165" algn="l" rtl="0" eaLnBrk="0">
              <a:lnSpc>
                <a:spcPct val="97000"/>
              </a:lnSpc>
              <a:spcBef>
                <a:spcPct val="0"/>
              </a:spcBef>
            </a:pPr>
            <a:r>
              <a:rPr sz="1800" b="1" kern="0" spc="-60">
                <a:solidFill>
                  <a:srgbClr val="00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白质碳化变性。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8" name="textbox 118" title=""/>
          <p:cNvSpPr/>
          <p:nvPr/>
        </p:nvSpPr>
        <p:spPr>
          <a:xfrm>
            <a:off x="1139986" y="5117801"/>
            <a:ext cx="3756025" cy="603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800" b="1" kern="0" spc="80">
                <a:solidFill>
                  <a:srgbClr val="00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导致心脑血管疾病；含致癌物质；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700"/>
              </a:lnSpc>
            </a:pPr>
            <a:r>
              <a:rPr sz="1800" b="1" kern="0" spc="-50">
                <a:solidFill>
                  <a:srgbClr val="00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破坏维生素。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0" name="textbox 120" title=""/>
          <p:cNvSpPr/>
          <p:nvPr/>
        </p:nvSpPr>
        <p:spPr>
          <a:xfrm>
            <a:off x="1040669" y="1661115"/>
            <a:ext cx="4853940" cy="473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100" b="1" kern="0" spc="5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当今学生喜爱的食物及危害</a:t>
            </a:r>
            <a:endParaRPr sz="31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" name="picture 12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9049" y="2012928"/>
            <a:ext cx="4082953" cy="2571746"/>
          </a:xfrm>
          <a:prstGeom prst="rect">
            <a:avLst/>
          </a:prstGeom>
        </p:spPr>
      </p:pic>
      <p:pic>
        <p:nvPicPr>
          <p:cNvPr id="124" name="picture 124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480046" y="2019281"/>
            <a:ext cx="3613193" cy="2571747"/>
          </a:xfrm>
          <a:prstGeom prst="rect">
            <a:avLst/>
          </a:prstGeom>
        </p:spPr>
      </p:pic>
      <p:sp>
        <p:nvSpPr>
          <p:cNvPr id="126" name="textbox 126" title=""/>
          <p:cNvSpPr/>
          <p:nvPr/>
        </p:nvSpPr>
        <p:spPr>
          <a:xfrm>
            <a:off x="5578709" y="4913883"/>
            <a:ext cx="3699509" cy="603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800" b="1" kern="0" spc="110">
                <a:solidFill>
                  <a:srgbClr val="0000F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食用香精和色素过多，严重破坏维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705"/>
              </a:lnSpc>
            </a:pPr>
            <a:r>
              <a:rPr sz="1800" b="1" kern="0" spc="20">
                <a:solidFill>
                  <a:srgbClr val="0000F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生素；营养成分低。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8" name="textbox 128" title=""/>
          <p:cNvSpPr/>
          <p:nvPr/>
        </p:nvSpPr>
        <p:spPr>
          <a:xfrm>
            <a:off x="1540026" y="4914587"/>
            <a:ext cx="2740025" cy="602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6000"/>
              </a:lnSpc>
            </a:pPr>
            <a:r>
              <a:rPr sz="1800" b="1" kern="0" spc="40">
                <a:solidFill>
                  <a:srgbClr val="00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含致癌物质：亚硝酸盐；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695"/>
              </a:lnSpc>
            </a:pPr>
            <a:r>
              <a:rPr sz="1800" b="1" kern="0" spc="-30">
                <a:solidFill>
                  <a:srgbClr val="00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含大量防腐剂。</a:t>
            </a:r>
            <a:endParaRPr sz="1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0" name="picture 130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62559" y="2152613"/>
            <a:ext cx="4159197" cy="2508295"/>
          </a:xfrm>
          <a:prstGeom prst="rect">
            <a:avLst/>
          </a:prstGeom>
        </p:spPr>
      </p:pic>
      <p:pic>
        <p:nvPicPr>
          <p:cNvPr id="132" name="picture 13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89049" y="2114573"/>
            <a:ext cx="4127438" cy="2514571"/>
          </a:xfrm>
          <a:prstGeom prst="rect">
            <a:avLst/>
          </a:prstGeom>
        </p:spPr>
      </p:pic>
      <p:sp>
        <p:nvSpPr>
          <p:cNvPr id="134" name="textbox 134" title=""/>
          <p:cNvSpPr/>
          <p:nvPr/>
        </p:nvSpPr>
        <p:spPr>
          <a:xfrm>
            <a:off x="892508" y="5238018"/>
            <a:ext cx="8531859" cy="6584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06" rIns="0" bIns="0"/>
          <a:lstStyle/>
          <a:p>
            <a:pPr marL="5968365" indent="-5955665" algn="l" rtl="0" eaLnBrk="0">
              <a:lnSpc>
                <a:spcPct val="116000"/>
              </a:lnSpc>
              <a:spcBef>
                <a:spcPts val="5"/>
              </a:spcBef>
            </a:pPr>
            <a:r>
              <a:rPr sz="3000" b="1" kern="0" spc="20" baseline="-500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含致癌物质：亚硝酸盐，</a:t>
            </a:r>
            <a:r>
              <a:rPr sz="3000" b="1" kern="0" spc="10" baseline="-500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含防腐剂。</a:t>
            </a:r>
            <a:r>
              <a:rPr sz="1900" kern="0" spc="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3000" b="1" kern="0" spc="10" baseline="500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含奶油极易引起肥胖；含糖量过高</a:t>
            </a:r>
            <a:r>
              <a:rPr sz="1900" kern="0" spc="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b="1" kern="0" spc="20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影响正餐。</a:t>
            </a:r>
            <a:endParaRPr sz="1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6" name="picture 136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62171" y="2051045"/>
            <a:ext cx="3219461" cy="4044989"/>
          </a:xfrm>
          <a:prstGeom prst="rect">
            <a:avLst/>
          </a:prstGeom>
        </p:spPr>
      </p:pic>
      <p:sp>
        <p:nvSpPr>
          <p:cNvPr id="138" name="textbox 138" title=""/>
          <p:cNvSpPr/>
          <p:nvPr/>
        </p:nvSpPr>
        <p:spPr>
          <a:xfrm>
            <a:off x="5695971" y="4331225"/>
            <a:ext cx="2633345" cy="1805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07950" algn="l" rtl="0" eaLnBrk="0">
              <a:lnSpc>
                <a:spcPts val="1585"/>
              </a:lnSpc>
            </a:pP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蔬菜类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sz="1300" b="1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</a:t>
            </a:r>
            <a:r>
              <a:rPr sz="1300" b="1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b="1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500g</a:t>
            </a:r>
            <a:endParaRPr sz="1300">
              <a:latin typeface="Arial"/>
              <a:ea typeface="Arial"/>
              <a:cs typeface="Arial"/>
            </a:endParaRPr>
          </a:p>
          <a:p>
            <a:pPr marL="107950" algn="l" rtl="0" eaLnBrk="0">
              <a:lnSpc>
                <a:spcPct val="98000"/>
              </a:lnSpc>
              <a:spcBef>
                <a:spcPts val="120"/>
              </a:spcBef>
            </a:pP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水果类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sz="1300" b="1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</a:t>
            </a:r>
            <a:r>
              <a:rPr sz="1300" b="1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b="1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350g</a:t>
            </a:r>
            <a:endParaRPr sz="13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7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88265" indent="19050" algn="l" rtl="0" eaLnBrk="0">
              <a:lnSpc>
                <a:spcPct val="109000"/>
              </a:lnSpc>
              <a:spcBef>
                <a:spcPts val="400"/>
              </a:spcBef>
            </a:pPr>
            <a:r>
              <a:rPr sz="13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谷类</a:t>
            </a: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</a:t>
            </a:r>
            <a:r>
              <a:rPr sz="1300" b="1" kern="0" spc="2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200</a:t>
            </a:r>
            <a:r>
              <a:rPr sz="1300" b="1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b="1" kern="0" spc="2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300g</a:t>
            </a:r>
            <a:r>
              <a:rPr sz="1300" b="1" kern="0" spc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</a:t>
            </a:r>
            <a:r>
              <a:rPr sz="1300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——全谷物和杂豆</a:t>
            </a:r>
            <a:r>
              <a:rPr sz="1300" kern="0" spc="5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50～150</a:t>
            </a: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薯类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100g</a:t>
            </a:r>
            <a:endParaRPr sz="13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</a:pPr>
            <a:endParaRPr sz="1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40"/>
              </a:lnSpc>
            </a:pPr>
            <a:r>
              <a:rPr sz="2000" kern="0" spc="10" baseline="12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</a:t>
            </a:r>
            <a:r>
              <a:rPr sz="1300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1500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1700</a:t>
            </a:r>
            <a:r>
              <a:rPr sz="1300" kern="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mL</a:t>
            </a:r>
            <a:endParaRPr sz="130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 title=""/>
          <p:cNvSpPr/>
          <p:nvPr/>
        </p:nvSpPr>
        <p:spPr>
          <a:xfrm>
            <a:off x="7061196" y="2167275"/>
            <a:ext cx="867410" cy="1666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438150" algn="l" rtl="0" eaLnBrk="0">
              <a:lnSpc>
                <a:spcPts val="1840"/>
              </a:lnSpc>
            </a:pPr>
            <a:r>
              <a:rPr sz="1300" kern="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&lt;5g</a:t>
            </a:r>
            <a:endParaRPr sz="1300">
              <a:latin typeface="Arial"/>
              <a:ea typeface="Arial"/>
              <a:cs typeface="Arial"/>
            </a:endParaRPr>
          </a:p>
          <a:p>
            <a:pPr marL="132715" algn="l" rtl="0" eaLnBrk="0">
              <a:lnSpc>
                <a:spcPct val="80000"/>
              </a:lnSpc>
              <a:spcBef>
                <a:spcPts val="140"/>
              </a:spcBef>
            </a:pPr>
            <a:r>
              <a:rPr sz="1500" b="1" kern="0" spc="-1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25    30g</a:t>
            </a:r>
            <a:endParaRPr sz="15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6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3000"/>
              </a:lnSpc>
              <a:spcBef>
                <a:spcPts val="395"/>
              </a:spcBef>
            </a:pPr>
            <a:r>
              <a:rPr sz="1300" b="1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300</a:t>
            </a:r>
            <a:r>
              <a:rPr sz="1300" b="1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b="1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500g</a:t>
            </a:r>
            <a:r>
              <a:rPr sz="1300" b="1" kern="0" spc="7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2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</a:t>
            </a:r>
            <a:r>
              <a:rPr sz="1300" b="1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b="1" kern="0" spc="2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35g</a:t>
            </a:r>
            <a:endParaRPr sz="13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</a:pPr>
            <a:endParaRPr sz="3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ct val="0"/>
              </a:spcBef>
            </a:pPr>
            <a:r>
              <a:rPr sz="1300" b="1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120</a:t>
            </a:r>
            <a:r>
              <a:rPr sz="1300" b="1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～</a:t>
            </a:r>
            <a:r>
              <a:rPr sz="1300" b="1" kern="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200g</a:t>
            </a:r>
            <a:endParaRPr sz="1300">
              <a:latin typeface="Arial"/>
              <a:ea typeface="Arial"/>
              <a:cs typeface="Arial"/>
            </a:endParaRPr>
          </a:p>
        </p:txBody>
      </p:sp>
      <p:sp>
        <p:nvSpPr>
          <p:cNvPr id="142" name="textbox 142" title=""/>
          <p:cNvSpPr/>
          <p:nvPr/>
        </p:nvSpPr>
        <p:spPr>
          <a:xfrm>
            <a:off x="5695971" y="2839609"/>
            <a:ext cx="959485" cy="9950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300" kern="0" spc="-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奶及奶制品</a:t>
            </a:r>
            <a:endParaRPr sz="1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460"/>
              </a:spcBef>
            </a:pPr>
            <a:r>
              <a:rPr sz="1300" kern="0" spc="-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大豆及坚果类</a:t>
            </a:r>
            <a:endParaRPr sz="1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82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</a:pPr>
            <a:endParaRPr sz="3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ct val="0"/>
              </a:spcBef>
            </a:pPr>
            <a:r>
              <a:rPr sz="1300" kern="0" spc="-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动物性食物</a:t>
            </a:r>
            <a:endParaRPr sz="1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4" name="textbox 144" title=""/>
          <p:cNvSpPr/>
          <p:nvPr/>
        </p:nvSpPr>
        <p:spPr>
          <a:xfrm>
            <a:off x="1686915" y="1583470"/>
            <a:ext cx="3020695" cy="359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300" b="1" kern="0" spc="40">
                <a:solidFill>
                  <a:srgbClr val="00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中国居民平衡膳食宝塔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6" name="picture 146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76911" y="4051267"/>
            <a:ext cx="1758956" cy="38116"/>
          </a:xfrm>
          <a:prstGeom prst="rect">
            <a:avLst/>
          </a:prstGeom>
        </p:spPr>
      </p:pic>
      <p:sp>
        <p:nvSpPr>
          <p:cNvPr id="148" name="textbox 148" title=""/>
          <p:cNvSpPr/>
          <p:nvPr/>
        </p:nvSpPr>
        <p:spPr>
          <a:xfrm>
            <a:off x="5759143" y="2179935"/>
            <a:ext cx="209550" cy="424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盐</a:t>
            </a:r>
            <a:r>
              <a:rPr sz="1300" kern="0" spc="-2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油</a:t>
            </a:r>
            <a:endParaRPr sz="1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0" name="picture 150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419889" y="4902163"/>
            <a:ext cx="1015979" cy="31763"/>
          </a:xfrm>
          <a:prstGeom prst="rect">
            <a:avLst/>
          </a:prstGeom>
        </p:spPr>
      </p:pic>
      <p:sp>
        <p:nvSpPr>
          <p:cNvPr id="152" name="textbox 152" title=""/>
          <p:cNvSpPr/>
          <p:nvPr/>
        </p:nvSpPr>
        <p:spPr>
          <a:xfrm>
            <a:off x="7379681" y="2385747"/>
            <a:ext cx="186054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500" b="1" kern="0" spc="4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~</a:t>
            </a:r>
            <a:endParaRPr sz="15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54" name="table 154" title=""/>
          <p:cNvGraphicFramePr>
            <a:graphicFrameLocks noGrp="1"/>
          </p:cNvGraphicFramePr>
          <p:nvPr/>
        </p:nvGraphicFramePr>
        <p:xfrm>
          <a:off x="1190636" y="2555866"/>
          <a:ext cx="8165465" cy="3606165"/>
        </p:xfrm>
        <a:graphic>
          <a:graphicData uri="http://schemas.openxmlformats.org/drawingml/2006/table">
            <a:tbl>
              <a:tblPr/>
              <a:tblGrid>
                <a:gridCol w="2548889"/>
                <a:gridCol w="2692400"/>
                <a:gridCol w="2924175"/>
              </a:tblGrid>
              <a:tr h="3651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2000" b="1" kern="0" spc="60">
                          <a:solidFill>
                            <a:srgbClr val="0000F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日需营养物质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526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6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女(以50</a:t>
                      </a:r>
                      <a:r>
                        <a:rPr sz="2000" b="1" kern="0" spc="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r>
                        <a:rPr sz="2000" b="1" kern="0" spc="6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体重为例)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956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6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男(以54</a:t>
                      </a:r>
                      <a:r>
                        <a:rPr sz="2000" b="1" kern="0" spc="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r>
                        <a:rPr sz="2000" b="1" kern="0" spc="6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体重为例)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2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50" algn="l" rtl="0" eaLnBrk="0">
                        <a:lnSpc>
                          <a:spcPct val="97000"/>
                        </a:lnSpc>
                        <a:spcBef>
                          <a:spcPct val="0"/>
                        </a:spcBef>
                      </a:pPr>
                      <a:r>
                        <a:rPr sz="2000" b="1" kern="0" spc="4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糖类和脂肪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4950" algn="l" rtl="0" eaLnBrk="0">
                        <a:lnSpc>
                          <a:spcPct val="96000"/>
                        </a:lnSpc>
                        <a:spcBef>
                          <a:spcPts val="15"/>
                        </a:spcBef>
                      </a:pPr>
                      <a:r>
                        <a:rPr sz="2000" b="1" kern="0" spc="70">
                          <a:solidFill>
                            <a:srgbClr val="0000F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[以能量千焦(/</a:t>
                      </a:r>
                      <a:r>
                        <a:rPr sz="2000" b="1" kern="0" spc="0">
                          <a:solidFill>
                            <a:srgbClr val="0000F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kJ</a:t>
                      </a:r>
                      <a:r>
                        <a:rPr sz="2000" b="1" kern="0" spc="70">
                          <a:solidFill>
                            <a:srgbClr val="0000F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00" algn="l" rtl="0" eaLnBrk="0">
                        <a:lnSpc>
                          <a:spcPct val="85000"/>
                        </a:lnSpc>
                        <a:spcBef>
                          <a:spcPts val="65"/>
                        </a:spcBef>
                      </a:pPr>
                      <a:r>
                        <a:rPr sz="2000" b="1" kern="0" spc="13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表示]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0" algn="l" rtl="0" eaLnBrk="0">
                        <a:lnSpc>
                          <a:spcPts val="2545"/>
                        </a:lnSpc>
                        <a:spcBef>
                          <a:spcPts val="5"/>
                        </a:spcBef>
                      </a:pPr>
                      <a:r>
                        <a:rPr sz="2000" kern="0" spc="-2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11340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0300" algn="l" rtl="0" eaLnBrk="0">
                        <a:lnSpc>
                          <a:spcPts val="2545"/>
                        </a:lnSpc>
                        <a:spcBef>
                          <a:spcPts val="5"/>
                        </a:spcBef>
                      </a:pPr>
                      <a:r>
                        <a:rPr sz="2000" kern="0" spc="-2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12600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7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蛋白质(/g)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2850" algn="l" rtl="0" eaLnBrk="0">
                        <a:lnSpc>
                          <a:spcPct val="92000"/>
                        </a:lnSpc>
                        <a:spcBef>
                          <a:spcPct val="0"/>
                        </a:spcBef>
                      </a:pPr>
                      <a:r>
                        <a:rPr sz="2000" kern="0" spc="-2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50" algn="l" rtl="0" eaLnBrk="0">
                        <a:lnSpc>
                          <a:spcPct val="92000"/>
                        </a:lnSpc>
                        <a:spcBef>
                          <a:spcPct val="0"/>
                        </a:spcBef>
                      </a:pPr>
                      <a:r>
                        <a:rPr sz="2000" kern="0" spc="-2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8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维生素C(/</a:t>
                      </a:r>
                      <a:r>
                        <a:rPr sz="2000" b="1" kern="0" spc="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mg</a:t>
                      </a:r>
                      <a:r>
                        <a:rPr sz="2000" b="1" kern="0" spc="8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1285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2000" kern="0" spc="-3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6743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2000" kern="0" spc="1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80～90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12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铁(/</a:t>
                      </a:r>
                      <a:r>
                        <a:rPr sz="2000" b="1" kern="0" spc="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mg</a:t>
                      </a:r>
                      <a:r>
                        <a:rPr sz="2000" b="1" kern="0" spc="12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73350" algn="l" rtl="0" eaLnBrk="0">
                        <a:lnSpc>
                          <a:spcPct val="92000"/>
                        </a:lnSpc>
                        <a:spcBef>
                          <a:spcPct val="0"/>
                        </a:spcBef>
                      </a:pPr>
                      <a:r>
                        <a:rPr sz="2000" kern="0" spc="-6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15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钙(</a:t>
                      </a:r>
                      <a:r>
                        <a:rPr sz="2000" b="1" kern="0" spc="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mg</a:t>
                      </a:r>
                      <a:r>
                        <a:rPr sz="2000" b="1" kern="0" spc="15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1678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2000" kern="0" spc="-10">
                          <a:solidFill>
                            <a:srgbClr val="0000F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1000~1200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01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12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锌(/</a:t>
                      </a:r>
                      <a:r>
                        <a:rPr sz="2000" b="1" kern="0" spc="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mg</a:t>
                      </a:r>
                      <a:r>
                        <a:rPr sz="2000" b="1" kern="0" spc="120">
                          <a:solidFill>
                            <a:srgbClr val="0000F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635" algn="l" rtl="0" eaLnBrk="0">
                        <a:lnSpc>
                          <a:spcPct val="90000"/>
                        </a:lnSpc>
                        <a:spcBef>
                          <a:spcPct val="0"/>
                        </a:spcBef>
                      </a:pPr>
                      <a:r>
                        <a:rPr sz="2000" kern="0" spc="-20">
                          <a:solidFill>
                            <a:srgbClr val="0000F6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16～18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50" algn="l" rtl="0" eaLnBrk="0">
                        <a:lnSpc>
                          <a:spcPct val="94000"/>
                        </a:lnSpc>
                        <a:spcBef>
                          <a:spcPct val="0"/>
                        </a:spcBef>
                      </a:pPr>
                      <a:r>
                        <a:rPr sz="2000" b="1" kern="0" spc="12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碘(/</a:t>
                      </a:r>
                      <a:r>
                        <a:rPr sz="2000" b="1" kern="0" spc="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mg</a:t>
                      </a:r>
                      <a:r>
                        <a:rPr sz="2000" b="1" kern="0" spc="12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09850" algn="l" rtl="0" eaLnBrk="0">
                        <a:lnSpc>
                          <a:spcPct val="93000"/>
                        </a:lnSpc>
                        <a:spcBef>
                          <a:spcPct val="0"/>
                        </a:spcBef>
                      </a:pPr>
                      <a:r>
                        <a:rPr sz="2000" kern="0" spc="-4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sz="20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6" name="textbox 156" title=""/>
          <p:cNvSpPr/>
          <p:nvPr/>
        </p:nvSpPr>
        <p:spPr>
          <a:xfrm>
            <a:off x="1015235" y="1456573"/>
            <a:ext cx="4578350" cy="1074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000" b="1" kern="0" spc="160">
                <a:solidFill>
                  <a:srgbClr val="FC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青少年对营养的特殊需要</a:t>
            </a:r>
            <a:endParaRPr sz="3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4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</a:pPr>
            <a:endParaRPr sz="6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4000"/>
              </a:lnSpc>
              <a:spcBef>
                <a:spcPts val="5"/>
              </a:spcBef>
            </a:pPr>
            <a:r>
              <a:rPr sz="2400" b="1" kern="0" spc="-2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青少年一天所需营养物质数</a:t>
            </a:r>
            <a:r>
              <a:rPr sz="2400" b="1" kern="0" spc="-30">
                <a:solidFill>
                  <a:srgbClr val="00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量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811000" y="117221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58" name="table 158" title=""/>
          <p:cNvGraphicFramePr>
            <a:graphicFrameLocks noGrp="1"/>
          </p:cNvGraphicFramePr>
          <p:nvPr/>
        </p:nvGraphicFramePr>
        <p:xfrm>
          <a:off x="1685954" y="2752727"/>
          <a:ext cx="7339964" cy="2616200"/>
        </p:xfrm>
        <a:graphic>
          <a:graphicData uri="http://schemas.openxmlformats.org/drawingml/2006/table">
            <a:tbl>
              <a:tblPr/>
              <a:tblGrid>
                <a:gridCol w="1628775"/>
                <a:gridCol w="1599564"/>
                <a:gridCol w="1797050"/>
                <a:gridCol w="2314575"/>
              </a:tblGrid>
              <a:tr h="44767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985" algn="l" rtl="0" eaLnBrk="0">
                        <a:lnSpc>
                          <a:spcPct val="95000"/>
                        </a:lnSpc>
                        <a:spcBef>
                          <a:spcPct val="0"/>
                        </a:spcBef>
                      </a:pPr>
                      <a:r>
                        <a:rPr sz="2300" b="1" kern="0" spc="-1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食物种类</a:t>
                      </a:r>
                      <a:endParaRPr sz="23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" algn="l" rtl="0" eaLnBrk="0">
                        <a:lnSpc>
                          <a:spcPct val="95000"/>
                        </a:lnSpc>
                        <a:spcBef>
                          <a:spcPct val="0"/>
                        </a:spcBef>
                      </a:pPr>
                      <a:r>
                        <a:rPr sz="2300" b="1" kern="0" spc="-10">
                          <a:solidFill>
                            <a:srgbClr val="0000F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营养成分</a:t>
                      </a:r>
                      <a:endParaRPr sz="23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7795" algn="l" rtl="0" eaLnBrk="0">
                        <a:lnSpc>
                          <a:spcPct val="94000"/>
                        </a:lnSpc>
                      </a:pPr>
                      <a:r>
                        <a:rPr sz="2300" b="1" kern="0" spc="60">
                          <a:solidFill>
                            <a:srgbClr val="0000F6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能量(/</a:t>
                      </a:r>
                      <a:r>
                        <a:rPr sz="2300" b="1" kern="0" spc="0">
                          <a:solidFill>
                            <a:srgbClr val="0000F6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kJ</a:t>
                      </a:r>
                      <a:r>
                        <a:rPr sz="2300" b="1" kern="0" spc="60">
                          <a:solidFill>
                            <a:srgbClr val="0000F6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3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6545" algn="l" rtl="0" eaLnBrk="0">
                        <a:lnSpc>
                          <a:spcPct val="94000"/>
                        </a:lnSpc>
                      </a:pPr>
                      <a:r>
                        <a:rPr sz="2300" b="1" kern="0" spc="5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总能量(/</a:t>
                      </a:r>
                      <a:r>
                        <a:rPr sz="2300" b="1" kern="0" spc="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kJ</a:t>
                      </a:r>
                      <a:r>
                        <a:rPr sz="2300" b="1" kern="0" spc="50">
                          <a:solidFill>
                            <a:srgbClr val="0000F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23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25"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0" name="textbox 160" title=""/>
          <p:cNvSpPr/>
          <p:nvPr/>
        </p:nvSpPr>
        <p:spPr>
          <a:xfrm>
            <a:off x="2030579" y="2193195"/>
            <a:ext cx="6761480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700" b="1" kern="0" spc="80">
                <a:solidFill>
                  <a:srgbClr val="0000F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活动：自我设计并分析一</a:t>
            </a:r>
            <a:r>
              <a:rPr sz="2700" b="1" kern="0" spc="70">
                <a:solidFill>
                  <a:srgbClr val="0000F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天食谱的营养状况</a:t>
            </a:r>
            <a:endParaRPr sz="2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2" name="textbox 162" title=""/>
          <p:cNvSpPr/>
          <p:nvPr/>
        </p:nvSpPr>
        <p:spPr>
          <a:xfrm>
            <a:off x="1699731" y="5683662"/>
            <a:ext cx="7297419" cy="363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300" b="1" kern="0" spc="30">
                <a:solidFill>
                  <a:srgbClr val="C800F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在日常生活中，只有</a:t>
            </a:r>
            <a:r>
              <a:rPr sz="2300" b="1" kern="0" spc="20">
                <a:solidFill>
                  <a:srgbClr val="C800F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做到均衡膳食，才更有益于健康。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2" title=""/>
          <p:cNvGrpSpPr/>
          <p:nvPr/>
        </p:nvGrpSpPr>
        <p:grpSpPr>
          <a:xfrm rot="21600000">
            <a:off x="1173264" y="2119446"/>
            <a:ext cx="7913559" cy="4027335"/>
            <a:chExt cx="7913559" cy="4027335"/>
          </a:xfrm>
        </p:grpSpPr>
        <p:pic>
          <p:nvPicPr>
            <p:cNvPr id="164" name="picture 1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5462525" y="445947"/>
              <a:ext cx="2451034" cy="3581387"/>
            </a:xfrm>
            <a:prstGeom prst="rect">
              <a:avLst/>
            </a:prstGeom>
          </p:spPr>
        </p:pic>
        <p:sp>
          <p:nvSpPr>
            <p:cNvPr id="166" name="textbox 166"/>
            <p:cNvSpPr/>
            <p:nvPr/>
          </p:nvSpPr>
          <p:spPr>
            <a:xfrm>
              <a:off x="-12700" y="-12700"/>
              <a:ext cx="7320915" cy="36048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>
                <a:latin typeface="Arial"/>
                <a:ea typeface="Arial"/>
                <a:cs typeface="Arial"/>
              </a:endParaRPr>
            </a:p>
            <a:p>
              <a:pPr marL="33020" algn="l" rtl="0" eaLnBrk="0">
                <a:lnSpc>
                  <a:spcPct val="96000"/>
                </a:lnSpc>
              </a:pPr>
              <a:r>
                <a:rPr sz="3400" b="1" kern="0" spc="17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思考：购买食品时应注意</a:t>
              </a:r>
              <a:r>
                <a:rPr sz="3400" b="1" kern="0" spc="16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哪些问题?</a:t>
              </a:r>
              <a:endParaRPr sz="3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marL="158750" algn="l" rtl="0" eaLnBrk="0">
                <a:lnSpc>
                  <a:spcPct val="95000"/>
                </a:lnSpc>
                <a:spcBef>
                  <a:spcPts val="860"/>
                </a:spcBef>
              </a:pPr>
              <a:r>
                <a:rPr sz="2700" b="1" kern="0" spc="30">
                  <a:solidFill>
                    <a:srgbClr val="2E466B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袋装食品要关注：</a:t>
              </a:r>
              <a:r>
                <a:rPr sz="2700" kern="0" spc="30">
                  <a:solidFill>
                    <a:srgbClr val="2E466B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   </a:t>
              </a:r>
              <a:r>
                <a:rPr sz="2700" kern="0" spc="20">
                  <a:solidFill>
                    <a:srgbClr val="2E466B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      </a:t>
              </a:r>
              <a:r>
                <a:rPr sz="2700" b="1" kern="0" spc="20">
                  <a:solidFill>
                    <a:srgbClr val="FFFF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防腐剂</a:t>
              </a:r>
              <a:endParaRPr sz="27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227965" algn="l" rtl="0" eaLnBrk="0">
                <a:lnSpc>
                  <a:spcPts val="3385"/>
                </a:lnSpc>
                <a:spcBef>
                  <a:spcPts val="1035"/>
                </a:spcBef>
              </a:pPr>
              <a:r>
                <a:rPr sz="4100" b="1" kern="0" spc="80" baseline="-6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生产日期</a:t>
              </a:r>
              <a:r>
                <a:rPr sz="2600" kern="0" spc="5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  </a:t>
              </a:r>
              <a:r>
                <a:rPr sz="2600" kern="0" spc="4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</a:t>
              </a:r>
              <a:r>
                <a:rPr sz="4100" b="1" kern="0" spc="80" baseline="10000">
                  <a:solidFill>
                    <a:srgbClr val="FFFF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杀菌剂</a:t>
              </a:r>
              <a:endParaRPr sz="4100" baseline="10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34000"/>
                </a:lnSpc>
              </a:pPr>
              <a:endParaRPr sz="1000">
                <a:latin typeface="Arial"/>
                <a:ea typeface="Arial"/>
                <a:cs typeface="Arial"/>
              </a:endParaRPr>
            </a:p>
            <a:p>
              <a:pPr marL="222250" algn="l" rtl="0" eaLnBrk="0">
                <a:lnSpc>
                  <a:spcPct val="74000"/>
                </a:lnSpc>
                <a:spcBef>
                  <a:spcPts val="810"/>
                </a:spcBef>
              </a:pPr>
              <a:r>
                <a:rPr sz="2700" b="1" kern="0" spc="4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保质日期</a:t>
              </a:r>
              <a:endParaRPr sz="2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r" rtl="0" eaLnBrk="0">
                <a:lnSpc>
                  <a:spcPct val="86000"/>
                </a:lnSpc>
                <a:spcBef>
                  <a:spcPct val="0"/>
                </a:spcBef>
              </a:pPr>
              <a:r>
                <a:rPr sz="2700" b="1" kern="0" spc="-10">
                  <a:solidFill>
                    <a:srgbClr val="FFFF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抗氧化剂</a:t>
              </a:r>
              <a:endParaRPr sz="27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285750" algn="l" rtl="0" eaLnBrk="0">
                <a:lnSpc>
                  <a:spcPts val="3380"/>
                </a:lnSpc>
                <a:spcBef>
                  <a:spcPts val="295"/>
                </a:spcBef>
              </a:pPr>
              <a:r>
                <a:rPr sz="4100" b="1" kern="0" spc="70" baseline="8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生产厂家</a:t>
              </a:r>
              <a:r>
                <a:rPr sz="2600" kern="0" spc="3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            </a:t>
              </a:r>
              <a:r>
                <a:rPr sz="4100" b="1" kern="0" spc="70" baseline="-7000">
                  <a:solidFill>
                    <a:srgbClr val="FFFF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甜味剂</a:t>
              </a:r>
              <a:endParaRPr sz="4100" baseline="-7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130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000"/>
                </a:lnSpc>
              </a:pPr>
              <a:endParaRPr sz="10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94000"/>
                </a:lnSpc>
              </a:pPr>
              <a:r>
                <a:rPr sz="2700" b="1" kern="0" spc="6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包装袋是否破损等</a:t>
              </a:r>
              <a:r>
                <a:rPr sz="2700" kern="0" spc="7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</a:t>
              </a:r>
              <a:r>
                <a:rPr sz="2700" kern="0" spc="6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sz="2700" b="1" kern="0" spc="60">
                  <a:solidFill>
                    <a:srgbClr val="FFFF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着色</a:t>
              </a:r>
              <a:r>
                <a:rPr sz="2700" b="1" kern="0" spc="50">
                  <a:solidFill>
                    <a:srgbClr val="FFFF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剂</a:t>
              </a:r>
              <a:endParaRPr sz="2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168" name="textbox 168" title=""/>
          <p:cNvSpPr/>
          <p:nvPr/>
        </p:nvSpPr>
        <p:spPr>
          <a:xfrm>
            <a:off x="1054029" y="1429052"/>
            <a:ext cx="1798954" cy="525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70">
                <a:solidFill>
                  <a:srgbClr val="FC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食品安全</a:t>
            </a:r>
            <a:endParaRPr sz="3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0" name="textbox 170" title=""/>
          <p:cNvSpPr/>
          <p:nvPr/>
        </p:nvSpPr>
        <p:spPr>
          <a:xfrm>
            <a:off x="7047067" y="3729891"/>
            <a:ext cx="1085214" cy="374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2700" b="1" kern="0" spc="60">
                <a:solidFill>
                  <a:srgbClr val="FFFF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漂白剂</a:t>
            </a:r>
            <a:endParaRPr sz="27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2" name="textbox 172" title=""/>
          <p:cNvSpPr/>
          <p:nvPr/>
        </p:nvSpPr>
        <p:spPr>
          <a:xfrm>
            <a:off x="774655" y="1448367"/>
            <a:ext cx="8465819" cy="4441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4600" kern="0" spc="18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拓展提升</a:t>
            </a:r>
            <a:endParaRPr sz="4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33095" indent="196850" algn="l" rtl="0" eaLnBrk="0">
              <a:lnSpc>
                <a:spcPct val="105000"/>
              </a:lnSpc>
              <a:spcBef>
                <a:spcPts val="240"/>
              </a:spcBef>
            </a:pPr>
            <a:r>
              <a:rPr sz="2700" b="1" kern="0" spc="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某校园开放自助餐厅，某天餐厅提供以下</a:t>
            </a:r>
            <a:r>
              <a:rPr sz="2700" b="1" kern="0" spc="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菜单，</a:t>
            </a:r>
            <a:r>
              <a:rPr sz="27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2400" b="1" kern="0" spc="3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下列点菜组合营养搭配最合理的是哪</a:t>
            </a:r>
            <a:r>
              <a:rPr sz="2400" kern="0" spc="-6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b="1" kern="0" spc="3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</a:t>
            </a:r>
            <a:r>
              <a:rPr sz="2400" kern="0" spc="-6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400" b="1" kern="0" spc="3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组?并</a:t>
            </a:r>
            <a:r>
              <a:rPr sz="2400" b="1" kern="0" spc="3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说</a:t>
            </a:r>
            <a:r>
              <a:rPr sz="2400" kern="0" spc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2400" b="1" kern="0" spc="1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明理由。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1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514350" algn="l" rtl="0" eaLnBrk="0">
              <a:lnSpc>
                <a:spcPct val="94000"/>
              </a:lnSpc>
              <a:spcBef>
                <a:spcPts val="605"/>
              </a:spcBef>
            </a:pP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菜单：①米饭、②清炖排骨、③蒜蓉菜心、④水煮牛肉、⑤凉拌豆角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5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488950" algn="l" rtl="0" eaLnBrk="0">
              <a:lnSpc>
                <a:spcPct val="95000"/>
              </a:lnSpc>
              <a:spcBef>
                <a:spcPts val="725"/>
              </a:spcBef>
            </a:pPr>
            <a:r>
              <a:rPr sz="2400" kern="0" spc="14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第一组：①③⑤;第二组：①②③;第三组：②④⑤;第</a:t>
            </a:r>
            <a:r>
              <a:rPr sz="2400" kern="0" spc="1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88950" algn="l" rtl="0" eaLnBrk="0">
              <a:lnSpc>
                <a:spcPct val="95000"/>
              </a:lnSpc>
              <a:spcBef>
                <a:spcPts val="215"/>
              </a:spcBef>
            </a:pPr>
            <a:r>
              <a:rPr sz="2400" kern="0" spc="-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组：②③④</a:t>
            </a:r>
            <a:endParaRPr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</a:pPr>
            <a:endParaRPr sz="600">
              <a:latin typeface="Arial"/>
              <a:ea typeface="Arial"/>
              <a:cs typeface="Arial"/>
            </a:endParaRPr>
          </a:p>
          <a:p>
            <a:pPr marL="546100" indent="5715" algn="l" rtl="0" eaLnBrk="0">
              <a:lnSpc>
                <a:spcPct val="93000"/>
              </a:lnSpc>
              <a:spcBef>
                <a:spcPts val="5"/>
              </a:spcBef>
            </a:pPr>
            <a:r>
              <a:rPr sz="2400" kern="0" spc="-10">
                <a:solidFill>
                  <a:srgbClr val="FA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第二组，①米饭提供了糖类；②清炖排骨提供了蛋白质和少</a:t>
            </a:r>
            <a:r>
              <a:rPr sz="2400" kern="0" spc="50">
                <a:solidFill>
                  <a:srgbClr val="FA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400" kern="0" spc="-20">
                <a:solidFill>
                  <a:srgbClr val="FA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量脂肪，③蒜蓉菜心主要提供维生素、无机盐，营养均衡。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74" name="picture 17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00120" y="3371820"/>
            <a:ext cx="7975672" cy="59058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6" name="picture 176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82713" y="2559041"/>
            <a:ext cx="5562598" cy="3162330"/>
          </a:xfrm>
          <a:prstGeom prst="rect">
            <a:avLst/>
          </a:prstGeom>
        </p:spPr>
      </p:pic>
      <p:sp>
        <p:nvSpPr>
          <p:cNvPr id="178" name="textbox 178" title=""/>
          <p:cNvSpPr/>
          <p:nvPr/>
        </p:nvSpPr>
        <p:spPr>
          <a:xfrm>
            <a:off x="4762544" y="2593179"/>
            <a:ext cx="2440304" cy="1912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50165" algn="l" rtl="0" eaLnBrk="0">
              <a:lnSpc>
                <a:spcPct val="87000"/>
              </a:lnSpc>
            </a:pPr>
            <a:r>
              <a:rPr sz="1800" kern="0" spc="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食品多样化、粗细搭配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3050"/>
              </a:lnSpc>
            </a:pPr>
            <a:r>
              <a:rPr sz="1800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多吃蔬菜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1440"/>
              </a:spcBef>
            </a:pPr>
            <a:r>
              <a:rPr sz="1800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每天吃奶、豆制品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46000"/>
              </a:lnSpc>
              <a:spcBef>
                <a:spcPts val="65"/>
              </a:spcBef>
            </a:pPr>
            <a:r>
              <a:rPr sz="18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常吃鱼、离、蛋、瘦肉</a:t>
            </a:r>
            <a:r>
              <a:rPr sz="1800" kern="0" spc="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1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少摄入油脂类和盐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0" name="textbox 180" title=""/>
          <p:cNvSpPr/>
          <p:nvPr/>
        </p:nvSpPr>
        <p:spPr>
          <a:xfrm>
            <a:off x="1733532" y="4618813"/>
            <a:ext cx="3889375" cy="1111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8000"/>
              </a:lnSpc>
            </a:pPr>
            <a:r>
              <a:rPr sz="1800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保证食品和原料安全可靠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43330" indent="-1231265" algn="l" rtl="0" eaLnBrk="0">
              <a:lnSpc>
                <a:spcPct val="147000"/>
              </a:lnSpc>
              <a:spcBef>
                <a:spcPts val="80"/>
              </a:spcBef>
            </a:pPr>
            <a:r>
              <a:rPr sz="1800" kern="0" spc="2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食品安全保证正确的加工制作方法</a:t>
            </a:r>
            <a:r>
              <a:rPr sz="1800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800" kern="0" spc="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保证食品存放方法与实践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2" name="textbox 182" title=""/>
          <p:cNvSpPr/>
          <p:nvPr/>
        </p:nvSpPr>
        <p:spPr>
          <a:xfrm>
            <a:off x="2997171" y="3000236"/>
            <a:ext cx="1532889" cy="1092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800" kern="0" spc="1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平衡膳食宝塔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</a:pPr>
            <a:endParaRPr sz="40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98000"/>
              </a:lnSpc>
              <a:spcBef>
                <a:spcPts val="5"/>
              </a:spcBef>
            </a:pPr>
            <a:r>
              <a:rPr sz="1800" kern="0" spc="1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设计合理食谱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4" name="textbox 184" title=""/>
          <p:cNvSpPr/>
          <p:nvPr/>
        </p:nvSpPr>
        <p:spPr>
          <a:xfrm>
            <a:off x="939717" y="1370124"/>
            <a:ext cx="1816100" cy="523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400" b="1" kern="0" spc="100">
                <a:solidFill>
                  <a:srgbClr val="FD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盘点收获</a:t>
            </a:r>
            <a:endParaRPr sz="3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6" name="textbox 186" title=""/>
          <p:cNvSpPr/>
          <p:nvPr/>
        </p:nvSpPr>
        <p:spPr>
          <a:xfrm>
            <a:off x="1733532" y="3393958"/>
            <a:ext cx="982980" cy="295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800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合理膳食</a:t>
            </a:r>
            <a:endParaRPr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8" name="textbox 188" title=""/>
          <p:cNvSpPr/>
          <p:nvPr/>
        </p:nvSpPr>
        <p:spPr>
          <a:xfrm>
            <a:off x="1066755" y="1373410"/>
            <a:ext cx="8023225" cy="4415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3400" b="1" kern="0" spc="10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课堂评价</a:t>
            </a:r>
            <a:endParaRPr sz="3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92000"/>
              </a:lnSpc>
            </a:pPr>
            <a:endParaRPr sz="1000">
              <a:latin typeface="Arial"/>
              <a:ea typeface="Arial"/>
              <a:cs typeface="Arial"/>
            </a:endParaRPr>
          </a:p>
          <a:p>
            <a:pPr marL="105410" algn="l" rtl="0" eaLnBrk="0">
              <a:lnSpc>
                <a:spcPct val="97000"/>
              </a:lnSpc>
              <a:spcBef>
                <a:spcPts val="690"/>
              </a:spcBef>
            </a:pP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1.要制订一份合理的食谱，</a:t>
            </a:r>
            <a:r>
              <a:rPr sz="2300" b="1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用量最多的食物是(</a:t>
            </a:r>
            <a:r>
              <a:rPr sz="2300" kern="0" spc="8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b="1" kern="0" spc="5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sz="2300" kern="0" spc="67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b="1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1460" algn="l" rtl="0" eaLnBrk="0">
              <a:lnSpc>
                <a:spcPct val="97000"/>
              </a:lnSpc>
              <a:spcBef>
                <a:spcPts val="675"/>
              </a:spcBef>
            </a:pPr>
            <a:r>
              <a:rPr sz="2300" b="1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A.鱼类</a:t>
            </a:r>
            <a:r>
              <a:rPr sz="2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2300" b="1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B.素菜类</a:t>
            </a:r>
            <a:r>
              <a:rPr sz="2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300" b="1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C.肉</a:t>
            </a:r>
            <a:r>
              <a:rPr sz="2300" kern="0" spc="-3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b="1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类</a:t>
            </a:r>
            <a:r>
              <a:rPr sz="2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2300" b="1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D.淀粉、谷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物类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ct val="97000"/>
              </a:lnSpc>
              <a:spcBef>
                <a:spcPts val="925"/>
              </a:spcBef>
            </a:pP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2.饮食与健康密切</a:t>
            </a:r>
            <a:r>
              <a:rPr sz="2300" b="1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相关。下列做法中有益于健康的是(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kern="0" spc="7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  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47650" algn="l" rtl="0" eaLnBrk="0">
              <a:lnSpc>
                <a:spcPct val="100000"/>
              </a:lnSpc>
              <a:spcBef>
                <a:spcPts val="975"/>
              </a:spcBef>
            </a:pP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A.</a:t>
            </a:r>
            <a:r>
              <a:rPr sz="2300" kern="0" spc="-22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经常不吃蔬菜水果        ]B.经常不吃早</a:t>
            </a:r>
            <a:r>
              <a:rPr sz="23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餐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47650" algn="l" rtl="0" eaLnBrk="0">
              <a:lnSpc>
                <a:spcPct val="96000"/>
              </a:lnSpc>
              <a:spcBef>
                <a:spcPts val="835"/>
              </a:spcBef>
            </a:pP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C.</a:t>
            </a:r>
            <a:r>
              <a:rPr sz="2300" kern="0" spc="-27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喝饮料代替饮水          D.饮食清淡以预防高血压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5410" algn="l" rtl="0" eaLnBrk="0">
              <a:lnSpc>
                <a:spcPct val="97000"/>
              </a:lnSpc>
              <a:spcBef>
                <a:spcPts val="1025"/>
              </a:spcBef>
            </a:pPr>
            <a:r>
              <a:rPr sz="2300" b="1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3.下列食品可以安全食用的</a:t>
            </a:r>
            <a:r>
              <a:rPr sz="2300" b="1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是(</a:t>
            </a:r>
            <a:r>
              <a:rPr sz="2300" kern="0" spc="-4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b="1" kern="0" spc="4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</a:t>
            </a:r>
            <a:r>
              <a:rPr sz="2300" kern="0" spc="41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2300" kern="0" spc="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47650" algn="l" rtl="0" eaLnBrk="0">
              <a:lnSpc>
                <a:spcPct val="97000"/>
              </a:lnSpc>
              <a:spcBef>
                <a:spcPts val="705"/>
              </a:spcBef>
            </a:pPr>
            <a:r>
              <a:rPr sz="2400" b="1" kern="0" spc="-5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A. </a:t>
            </a:r>
            <a:r>
              <a:rPr sz="2400" b="1" kern="0" spc="-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发芽的马铃薯</a:t>
            </a:r>
            <a:r>
              <a:rPr sz="2400" kern="0" spc="-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400" b="1" kern="0" spc="-5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B.</a:t>
            </a:r>
            <a:r>
              <a:rPr sz="2400" b="1" kern="0" spc="-17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400" b="1" kern="0" spc="-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变质的牛奶</a:t>
            </a:r>
            <a:endParaRPr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3000"/>
              </a:lnSpc>
            </a:pPr>
            <a:endParaRPr sz="70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251460" algn="l" rtl="0" eaLnBrk="0">
              <a:lnSpc>
                <a:spcPct val="97000"/>
              </a:lnSpc>
            </a:pP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C.新鲜的水果</a:t>
            </a:r>
            <a:r>
              <a:rPr sz="23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D.</a:t>
            </a:r>
            <a:r>
              <a:rPr sz="2300" b="1" kern="0" spc="-2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300" b="1" kern="0" spc="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发霉</a:t>
            </a:r>
            <a:r>
              <a:rPr sz="2300" b="1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的面包</a:t>
            </a:r>
            <a:endParaRPr sz="23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0" name="textbox 190" title=""/>
          <p:cNvSpPr/>
          <p:nvPr/>
        </p:nvSpPr>
        <p:spPr>
          <a:xfrm>
            <a:off x="1231904" y="1637553"/>
            <a:ext cx="8404859" cy="4483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6510" algn="l" rtl="0" eaLnBrk="0">
              <a:lnSpc>
                <a:spcPct val="97000"/>
              </a:lnSpc>
            </a:pPr>
            <a:r>
              <a:rPr sz="2300" b="1" kern="0" spc="-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sz="2300" b="1" kern="0" spc="-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某同学为我们设计了一份午餐食谱</a:t>
            </a:r>
            <a:r>
              <a:rPr sz="2300" b="1" kern="0" spc="-1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：米饭、</a:t>
            </a:r>
            <a:endParaRPr sz="23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1060"/>
              </a:spcBef>
            </a:pPr>
            <a:r>
              <a:rPr sz="2300" kern="0" spc="1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红烧鲅鱼、炸里脊、蛋花汤。你认为添</a:t>
            </a:r>
            <a:r>
              <a:rPr sz="2300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加下列哪项会使这份食</a:t>
            </a:r>
            <a:endParaRPr sz="23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3500"/>
              </a:lnSpc>
            </a:pPr>
            <a:r>
              <a:rPr sz="2300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谱营养搭配更合理(</a:t>
            </a:r>
            <a:r>
              <a:rPr sz="2300" kern="0" spc="6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300" kern="0" spc="30">
                <a:solidFill>
                  <a:srgbClr val="FE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</a:t>
            </a:r>
            <a:r>
              <a:rPr sz="2300" kern="0" spc="20">
                <a:solidFill>
                  <a:srgbClr val="FE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endParaRPr sz="23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05410" algn="l" rtl="0" eaLnBrk="0">
              <a:lnSpc>
                <a:spcPct val="98000"/>
              </a:lnSpc>
              <a:spcBef>
                <a:spcPts val="1190"/>
              </a:spcBef>
            </a:pP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小米粥</a:t>
            </a:r>
            <a:r>
              <a:rPr sz="2300" kern="0" spc="2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瘦肉粥</a:t>
            </a:r>
            <a:r>
              <a:rPr sz="2300" kern="0" spc="15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C.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咸鱼肉饼</a:t>
            </a:r>
            <a:r>
              <a:rPr sz="2300" kern="0" spc="16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D.</a:t>
            </a:r>
            <a:r>
              <a:rPr sz="2300" b="1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炒芹菜</a:t>
            </a:r>
            <a:endParaRPr sz="23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23000"/>
              </a:lnSpc>
              <a:spcBef>
                <a:spcPts val="1020"/>
              </a:spcBef>
            </a:pPr>
            <a:r>
              <a:rPr sz="2300" kern="0" spc="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 “民以食为天</a:t>
            </a:r>
            <a:r>
              <a:rPr sz="2300" kern="0" spc="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”,食品问题关乎公众的身体健康和生命安全。</a:t>
            </a:r>
            <a:r>
              <a:rPr sz="2300" kern="0" spc="-1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300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下列关于合理膳食或食品安全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的说法正确的是( </a:t>
            </a:r>
            <a:r>
              <a:rPr sz="2300" kern="0" spc="70">
                <a:solidFill>
                  <a:srgbClr val="FE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 </a:t>
            </a:r>
            <a:r>
              <a:rPr sz="2300" kern="0" spc="7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endParaRPr sz="23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00965" algn="l" rtl="0" eaLnBrk="0">
              <a:lnSpc>
                <a:spcPct val="94000"/>
              </a:lnSpc>
              <a:spcBef>
                <a:spcPts val="170"/>
              </a:spcBef>
            </a:pPr>
            <a:r>
              <a:rPr sz="2300" b="1" kern="0" spc="10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A.  </a:t>
            </a:r>
            <a:r>
              <a:rPr sz="2300" b="1" kern="0" spc="10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青春期应多吃</a:t>
            </a:r>
            <a:r>
              <a:rPr sz="2300" b="1" kern="0" spc="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鱼、肉，不吃米饭和水果</a:t>
            </a:r>
            <a:endParaRPr sz="23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00965" algn="l" rtl="0" eaLnBrk="0">
              <a:lnSpc>
                <a:spcPct val="96000"/>
              </a:lnSpc>
              <a:spcBef>
                <a:spcPts val="990"/>
              </a:spcBef>
            </a:pPr>
            <a:r>
              <a:rPr sz="2500" b="1" kern="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B.</a:t>
            </a:r>
            <a:r>
              <a:rPr sz="2500" b="1" kern="0" spc="66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3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早、中、晚餐的能量占比约为3:4</a:t>
            </a:r>
            <a:r>
              <a:rPr sz="2500" b="1" kern="0" spc="2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:3</a:t>
            </a:r>
            <a:endParaRPr sz="25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06045" algn="l" rtl="0" eaLnBrk="0">
              <a:lnSpc>
                <a:spcPct val="95000"/>
              </a:lnSpc>
              <a:spcBef>
                <a:spcPts val="665"/>
              </a:spcBef>
            </a:pPr>
            <a:r>
              <a:rPr sz="2500" b="1" kern="0" spc="-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sz="2500" kern="0" spc="-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b="1" kern="0" spc="-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过了保质期但没发霉的食品仍可</a:t>
            </a:r>
            <a:r>
              <a:rPr sz="2500" b="1" kern="0" spc="-9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食用</a:t>
            </a:r>
            <a:endParaRPr sz="25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700">
              <a:latin typeface="Arial"/>
              <a:ea typeface="Arial"/>
              <a:cs typeface="Arial"/>
            </a:endParaRPr>
          </a:p>
          <a:p>
            <a:pPr marL="105410" algn="l" rtl="0" eaLnBrk="0">
              <a:lnSpc>
                <a:spcPct val="98000"/>
              </a:lnSpc>
              <a:spcBef>
                <a:spcPct val="0"/>
              </a:spcBef>
            </a:pP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sz="2300" kern="0" spc="4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b="1" kern="0" spc="8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在超市买肉时无需查看是否检疫合格</a:t>
            </a:r>
            <a:endParaRPr sz="23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2" name="textbox 192" title=""/>
          <p:cNvSpPr/>
          <p:nvPr/>
        </p:nvSpPr>
        <p:spPr>
          <a:xfrm>
            <a:off x="1016004" y="3351274"/>
            <a:ext cx="5202554" cy="2490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</a:pP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(1)图中位于塔基的食物是人们日常生活</a:t>
            </a:r>
            <a:r>
              <a:rPr sz="20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中的主</a:t>
            </a: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食，主要含有</a:t>
            </a:r>
            <a:r>
              <a:rPr sz="2000" u="sng" kern="0" spc="1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糖</a:t>
            </a:r>
            <a:r>
              <a:rPr sz="2000" u="sng" kern="0" spc="45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u="sng" kern="0" spc="1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类</a:t>
            </a:r>
            <a:r>
              <a:rPr sz="2000" kern="0" spc="-43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等营养成分，是人们生活</a:t>
            </a:r>
            <a:r>
              <a:rPr sz="2000" kern="0" spc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-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的主要能量来源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08000"/>
              </a:lnSpc>
              <a:spcBef>
                <a:spcPts val="655"/>
              </a:spcBef>
            </a:pPr>
            <a:r>
              <a:rPr sz="20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(2)位于宝塔第二层的食物</a:t>
            </a:r>
            <a:r>
              <a:rPr sz="2000" kern="0" spc="-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富含水、</a:t>
            </a:r>
            <a:r>
              <a:rPr sz="2000" kern="0" spc="-4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维</a:t>
            </a:r>
            <a:r>
              <a:rPr sz="2000" kern="0" spc="-29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-4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</a:t>
            </a:r>
            <a:r>
              <a:rPr sz="2000" kern="0" spc="-27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-4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素</a:t>
            </a:r>
            <a:r>
              <a:rPr sz="2000" kern="0" spc="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000" kern="0" spc="-3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、无机盐和纤维素等营养物质。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8000"/>
              </a:lnSpc>
            </a:pPr>
            <a:endParaRPr sz="5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spcBef>
                <a:spcPts val="5"/>
              </a:spcBef>
            </a:pPr>
            <a:r>
              <a:rPr sz="2000" kern="0" spc="-4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(3)位于宝塔第三、四层的食物富含</a:t>
            </a:r>
            <a:r>
              <a:rPr sz="2000" kern="0" spc="-5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蛋 白</a:t>
            </a:r>
            <a:r>
              <a:rPr sz="2000" kern="0" spc="-31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kern="0" spc="-5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质</a:t>
            </a:r>
            <a:r>
              <a:rPr sz="2000" kern="0" spc="0">
                <a:solidFill>
                  <a:srgbClr val="FB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000" kern="0" spc="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,对健康成长有重要</a:t>
            </a:r>
            <a:r>
              <a:rPr sz="2000" kern="0" spc="5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作用。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94" name="picture 19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24651" y="2940057"/>
            <a:ext cx="2882940" cy="2806725"/>
          </a:xfrm>
          <a:prstGeom prst="rect">
            <a:avLst/>
          </a:prstGeom>
        </p:spPr>
      </p:pic>
      <p:sp>
        <p:nvSpPr>
          <p:cNvPr id="196" name="textbox 196" title=""/>
          <p:cNvSpPr/>
          <p:nvPr/>
        </p:nvSpPr>
        <p:spPr>
          <a:xfrm>
            <a:off x="1019637" y="1755299"/>
            <a:ext cx="6317615" cy="1199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2000" b="1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6.</a:t>
            </a:r>
            <a:r>
              <a:rPr sz="20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b="1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《健康报》报道上海学生营养不良率达</a:t>
            </a:r>
            <a:r>
              <a:rPr sz="2000" b="1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24%,而由于营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50000"/>
              </a:lnSpc>
              <a:spcBef>
                <a:spcPts val="45"/>
              </a:spcBef>
            </a:pPr>
            <a:r>
              <a:rPr sz="2000" b="1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养知识欠缺，饮食行为有误，约40%青少年营养不良。如</a:t>
            </a:r>
            <a:r>
              <a:rPr sz="2000" kern="0" spc="6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000" b="1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图是中国居民“平衡膳食宝塔”,请据图回答下列问题。</a:t>
            </a:r>
            <a:endParaRPr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160</Paragraphs>
  <Slides>21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7">
      <vt:lpstr>Arial</vt:lpstr>
      <vt:lpstr>黑体</vt:lpstr>
      <vt:lpstr>宋体</vt:lpstr>
      <vt:lpstr>Times New Roman</vt:lpstr>
      <vt:lpstr>仿宋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2025-04-28T00:18:29.329</cp:lastPrinted>
  <dcterms:created xsi:type="dcterms:W3CDTF">2025-04-28T00:18:29Z</dcterms:created>
  <dcterms:modified xsi:type="dcterms:W3CDTF">2025-04-27T16:18:29Z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